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55" r:id="rId3"/>
    <p:sldId id="356" r:id="rId4"/>
    <p:sldId id="395" r:id="rId5"/>
    <p:sldId id="396" r:id="rId6"/>
    <p:sldId id="397" r:id="rId7"/>
    <p:sldId id="398" r:id="rId8"/>
    <p:sldId id="373" r:id="rId9"/>
    <p:sldId id="357" r:id="rId10"/>
    <p:sldId id="358" r:id="rId11"/>
    <p:sldId id="385" r:id="rId12"/>
    <p:sldId id="386" r:id="rId13"/>
    <p:sldId id="421" r:id="rId14"/>
    <p:sldId id="400" r:id="rId15"/>
    <p:sldId id="401" r:id="rId16"/>
    <p:sldId id="387" r:id="rId17"/>
    <p:sldId id="408" r:id="rId18"/>
    <p:sldId id="403" r:id="rId19"/>
    <p:sldId id="371" r:id="rId20"/>
    <p:sldId id="413" r:id="rId21"/>
    <p:sldId id="380" r:id="rId22"/>
    <p:sldId id="369" r:id="rId23"/>
    <p:sldId id="375" r:id="rId24"/>
    <p:sldId id="377" r:id="rId25"/>
    <p:sldId id="378" r:id="rId26"/>
    <p:sldId id="414" r:id="rId27"/>
    <p:sldId id="415" r:id="rId28"/>
    <p:sldId id="370" r:id="rId29"/>
    <p:sldId id="376" r:id="rId30"/>
    <p:sldId id="416" r:id="rId31"/>
    <p:sldId id="379" r:id="rId32"/>
    <p:sldId id="388" r:id="rId33"/>
    <p:sldId id="409" r:id="rId34"/>
    <p:sldId id="410" r:id="rId35"/>
    <p:sldId id="411" r:id="rId36"/>
    <p:sldId id="412" r:id="rId37"/>
    <p:sldId id="418" r:id="rId38"/>
    <p:sldId id="360" r:id="rId39"/>
    <p:sldId id="361" r:id="rId40"/>
    <p:sldId id="362" r:id="rId41"/>
    <p:sldId id="363" r:id="rId42"/>
    <p:sldId id="364" r:id="rId43"/>
    <p:sldId id="392" r:id="rId44"/>
    <p:sldId id="365" r:id="rId45"/>
    <p:sldId id="389" r:id="rId46"/>
    <p:sldId id="394" r:id="rId47"/>
    <p:sldId id="366" r:id="rId48"/>
    <p:sldId id="368" r:id="rId49"/>
    <p:sldId id="384" r:id="rId50"/>
    <p:sldId id="420" r:id="rId51"/>
    <p:sldId id="367" r:id="rId52"/>
    <p:sldId id="372" r:id="rId53"/>
    <p:sldId id="37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>
      <p:cViewPr varScale="1">
        <p:scale>
          <a:sx n="99" d="100"/>
          <a:sy n="99" d="100"/>
        </p:scale>
        <p:origin x="7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5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4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6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7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9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2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0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50A4-50DD-4FB1-BC28-6F65CA74E2E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D8D5-390D-40AB-8254-7C316F8B8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3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6%D0%B5%D0%BF%D1%86%D0%B8%D1%8F" TargetMode="External"/><Relationship Id="rId2" Type="http://schemas.openxmlformats.org/officeDocument/2006/relationships/hyperlink" Target="https://ru.wikipedia.org/wiki/%D0%93%D0%B8%D0%BF%D0%BE%D1%82%D0%B5%D0%B7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2%D0%B5%D0%BE%D1%80%D0%B8%D1%8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8%D0%BF%D0%BE%D1%82%D0%B5%D0%B7%D0%B0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s://ru.wikipedia.org/wiki/%D0%9D%D0%B0%D1%83%D1%87%D0%BD%D0%BE%D0%B5_%D0%B8%D1%81%D1%81%D0%BB%D0%B5%D0%B4%D0%BE%D0%B2%D0%B0%D0%BD%D0%B8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hyperlink" Target="https://ru.wikipedia.org/wiki/%D0%A4%D0%B5%D0%BD%D0%BE%D0%BC%D0%B5%D0%BD" TargetMode="External"/><Relationship Id="rId4" Type="http://schemas.openxmlformats.org/officeDocument/2006/relationships/hyperlink" Target="https://ru.wikipedia.org/wiki/%D0%9F%D1%80%D0%B8%D1%87%D0%B8%D0%BD%D0%BD%D0%B0%D1%8F_%D1%81%D0%B2%D1%8F%D0%B7%D1%8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D%D0%B0%D0%BD%D0%B8%D0%B5_(%D0%BF%D0%BE%D0%BD%D1%8F%D1%82%D0%B8%D0%B5)" TargetMode="External"/><Relationship Id="rId2" Type="http://schemas.openxmlformats.org/officeDocument/2006/relationships/hyperlink" Target="https://ru.wikipedia.org/wiki/%D0%AD%D0%BC%D0%BF%D0%B8%D1%80%D0%B8%D0%B7%D0%B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0%BB%D0%BE%D0%B2%D0%B5%D0%BA" TargetMode="External"/><Relationship Id="rId2" Type="http://schemas.openxmlformats.org/officeDocument/2006/relationships/hyperlink" Target="https://ru.wikipedia.org/wiki/%D0%9F%D0%BE%D0%B7%D0%BD%D0%B0%D0%BD%D0%B8%D0%B5_(%D1%84%D0%B8%D0%BB%D0%BE%D1%81%D0%BE%D1%84%D0%B8%D1%8F)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1%D0%B5%D0%B2%D0%B4%D0%BE%D0%BD%D0%B0%D1%83%D0%BA%D0%B0" TargetMode="External"/><Relationship Id="rId2" Type="http://schemas.openxmlformats.org/officeDocument/2006/relationships/hyperlink" Target="https://ru.wikipedia.org/wiki/%D0%9A%D1%80%D0%B8%D1%82%D0%B5%D1%80%D0%B8%D0%B9_%D0%9F%D0%BE%D0%BF%D0%BF%D0%B5%D1%80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ru.wikipedia.org/w/index.php?title=%D0%A1%D1%83%D0%B1%D1%8A%D0%B5%D0%BA%D1%82(%D1%84%D0%B8%D0%BB%D0%BE%D1%81%D0%BE%D1%84%D0%B8%D1%8F)&amp;action=edit&amp;redlink=1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s://ru.wikipedia.org/wiki/%D0%A0%D0%B5%D0%B0%D0%BB%D1%8C%D0%BD%D0%BE%D1%81%D1%82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hyperlink" Target="https://ru.wikipedia.org/wiki/%D0%9F%D1%80%D0%B5%D0%B4%D1%81%D1%82%D0%B0%D0%B2%D0%BB%D0%B5%D0%BD%D0%B8%D0%B5_(%D1%84%D0%B8%D0%BB%D0%BE%D1%81%D0%BE%D1%84%D0%B8%D1%8F)" TargetMode="External"/><Relationship Id="rId4" Type="http://schemas.openxmlformats.org/officeDocument/2006/relationships/hyperlink" Target="https://ru.wikipedia.org/wiki/%D0%9F%D0%BE%D0%BD%D1%8F%D1%82%D0%B8%D0%B5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1%84%D0%BE%D1%80%D0%BC%D0%B0%D1%86%D0%B8%D1%8F" TargetMode="External"/><Relationship Id="rId2" Type="http://schemas.openxmlformats.org/officeDocument/2006/relationships/hyperlink" Target="https://ru.wikipedia.org/wiki/%D0%9F%D1%80%D0%BE%D0%B2%D0%B5%D1%80%D1%8F%D0%B5%D0%BC%D0%BE%D1%81%D1%82%D1%8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1%8F%D1%82%D0%B5%D0%BB%D1%8C%D0%BD%D0%BE%D1%81%D1%82%D1%8C" TargetMode="External"/><Relationship Id="rId2" Type="http://schemas.openxmlformats.org/officeDocument/2006/relationships/hyperlink" Target="https://ru.wikipedia.org/wiki/%D0%A0%D0%B0%D1%86%D0%B8%D0%BE%D0%BD%D0%B0%D0%BB%D1%8C%D0%BD%D0%BE%D1%81%D1%82%D1%8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s://ru.wikipedia.org/wiki/%D0%9F%D1%80%D0%BE%D0%B1%D0%BB%D0%B5%D0%BC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76672"/>
            <a:ext cx="9073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КРИТЕРИИ </a:t>
            </a:r>
          </a:p>
          <a:p>
            <a:pPr algn="ctr"/>
            <a:r>
              <a:rPr lang="ru-RU" sz="5400" b="1" dirty="0" smtClean="0"/>
              <a:t>НАУЧНОСТИ </a:t>
            </a:r>
          </a:p>
          <a:p>
            <a:pPr algn="ctr"/>
            <a:r>
              <a:rPr lang="ru-RU" sz="5400" b="1" dirty="0" smtClean="0"/>
              <a:t>учебно-исследовательской деятельности</a:t>
            </a:r>
          </a:p>
          <a:p>
            <a:pPr algn="ctr"/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95001"/>
            <a:ext cx="3672408" cy="2754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38" y="4095001"/>
            <a:ext cx="1641566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04761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Критерии научности</a:t>
            </a:r>
            <a:r>
              <a:rPr lang="ru-RU" sz="4400" dirty="0"/>
              <a:t> </a:t>
            </a:r>
            <a:r>
              <a:rPr lang="ru-RU" sz="4400" dirty="0" smtClean="0"/>
              <a:t>- </a:t>
            </a:r>
            <a:r>
              <a:rPr lang="ru-RU" sz="4400" i="1" dirty="0"/>
              <a:t>совокупность </a:t>
            </a:r>
            <a:r>
              <a:rPr lang="ru-RU" sz="4400" b="1" i="1" dirty="0"/>
              <a:t>признаков</a:t>
            </a:r>
            <a:r>
              <a:rPr lang="ru-RU" sz="4400" i="1" dirty="0"/>
              <a:t>, специфицирующих научное </a:t>
            </a:r>
            <a:r>
              <a:rPr lang="ru-RU" sz="4400" i="1" dirty="0" smtClean="0"/>
              <a:t>знание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17032"/>
            <a:ext cx="2954371" cy="2741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8120"/>
            <a:ext cx="2926330" cy="28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475656" y="357685"/>
            <a:ext cx="63367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Виды </a:t>
            </a:r>
            <a:r>
              <a:rPr lang="ru-RU" sz="4000" b="1" dirty="0"/>
              <a:t>критериев научного знания</a:t>
            </a:r>
            <a:r>
              <a:rPr lang="ru-RU" sz="4000" dirty="0" smtClean="0"/>
              <a:t>: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а) </a:t>
            </a:r>
            <a:r>
              <a:rPr lang="ru-RU" sz="4000" b="1" dirty="0" smtClean="0"/>
              <a:t>логические;</a:t>
            </a:r>
            <a:r>
              <a:rPr lang="ru-RU" sz="4000" dirty="0" smtClean="0"/>
              <a:t> </a:t>
            </a:r>
          </a:p>
          <a:p>
            <a:endParaRPr lang="ru-RU" sz="4000" dirty="0" smtClean="0"/>
          </a:p>
          <a:p>
            <a:r>
              <a:rPr lang="ru-RU" sz="4000" dirty="0" smtClean="0"/>
              <a:t>б</a:t>
            </a:r>
            <a:r>
              <a:rPr lang="ru-RU" sz="4000" dirty="0"/>
              <a:t>) </a:t>
            </a:r>
            <a:r>
              <a:rPr lang="ru-RU" sz="4000" b="1" dirty="0" smtClean="0"/>
              <a:t>эмпирические;</a:t>
            </a:r>
            <a:r>
              <a:rPr lang="ru-RU" sz="4000" dirty="0" smtClean="0"/>
              <a:t> </a:t>
            </a:r>
          </a:p>
          <a:p>
            <a:endParaRPr lang="ru-RU" sz="4000" dirty="0" smtClean="0"/>
          </a:p>
          <a:p>
            <a:r>
              <a:rPr lang="ru-RU" sz="4000" dirty="0" smtClean="0"/>
              <a:t>в</a:t>
            </a:r>
            <a:r>
              <a:rPr lang="ru-RU" sz="4000" dirty="0"/>
              <a:t>) </a:t>
            </a:r>
            <a:r>
              <a:rPr lang="ru-RU" sz="4000" b="1" dirty="0" err="1" smtClean="0"/>
              <a:t>экстралогические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20888"/>
            <a:ext cx="2552328" cy="27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Логические </a:t>
            </a:r>
            <a:r>
              <a:rPr lang="ru-RU" sz="2800" b="1" dirty="0" smtClean="0"/>
              <a:t>критерии</a:t>
            </a:r>
            <a:r>
              <a:rPr lang="ru-RU" sz="2800" dirty="0" smtClean="0"/>
              <a:t>: </a:t>
            </a:r>
            <a:r>
              <a:rPr lang="ru-RU" sz="2800" b="1" i="1" u="sng" dirty="0" smtClean="0"/>
              <a:t>«непротиворечивость</a:t>
            </a:r>
            <a:r>
              <a:rPr lang="ru-RU" sz="2800" b="1" i="1" u="sng" dirty="0"/>
              <a:t>», «полнота», «независимость</a:t>
            </a:r>
            <a:r>
              <a:rPr lang="ru-RU" sz="2800" b="1" i="1" u="sng" dirty="0" smtClean="0"/>
              <a:t>»</a:t>
            </a: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2392381"/>
            <a:ext cx="4445297" cy="3146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05784"/>
            <a:ext cx="3133268" cy="31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6339"/>
            <a:ext cx="77768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800" dirty="0" smtClean="0"/>
              <a:t>Критерий </a:t>
            </a:r>
            <a:r>
              <a:rPr lang="ru-RU" sz="2800" b="1" i="1" dirty="0"/>
              <a:t>непротиворечивости</a:t>
            </a:r>
            <a:r>
              <a:rPr lang="ru-RU" sz="2800" dirty="0"/>
              <a:t> характеризует требование недопустимости одновременного утверждения взаимоисключающих посылок. </a:t>
            </a:r>
            <a:endParaRPr lang="ru-RU" sz="2800" dirty="0" smtClean="0"/>
          </a:p>
          <a:p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776492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776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800" dirty="0" smtClean="0"/>
              <a:t>Критерий </a:t>
            </a:r>
            <a:r>
              <a:rPr lang="ru-RU" sz="2800" b="1" i="1" dirty="0"/>
              <a:t>полноты</a:t>
            </a:r>
            <a:r>
              <a:rPr lang="ru-RU" sz="2800" dirty="0"/>
              <a:t> отвечает требованиям исчерпывающего, всеобъемлющего знания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83" y="2676982"/>
            <a:ext cx="28575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35" y="2544984"/>
            <a:ext cx="3121496" cy="31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Критерий </a:t>
            </a:r>
            <a:r>
              <a:rPr lang="ru-RU" sz="2400" b="1" i="1" dirty="0"/>
              <a:t>независимости</a:t>
            </a:r>
            <a:r>
              <a:rPr lang="ru-RU" sz="2400" dirty="0"/>
              <a:t> - показатель </a:t>
            </a:r>
            <a:r>
              <a:rPr lang="ru-RU" sz="2400" i="1" dirty="0"/>
              <a:t>адекватности</a:t>
            </a:r>
            <a:r>
              <a:rPr lang="ru-RU" sz="2400" dirty="0"/>
              <a:t>, </a:t>
            </a:r>
            <a:r>
              <a:rPr lang="ru-RU" sz="2400" i="1" dirty="0"/>
              <a:t>достоверности</a:t>
            </a:r>
            <a:r>
              <a:rPr lang="ru-RU" sz="2400" dirty="0"/>
              <a:t> знания, </a:t>
            </a:r>
            <a:r>
              <a:rPr lang="ru-RU" sz="2400" i="1" dirty="0"/>
              <a:t>степени проникновения в сущность </a:t>
            </a:r>
            <a:r>
              <a:rPr lang="ru-RU" sz="2400" dirty="0"/>
              <a:t>и </a:t>
            </a:r>
            <a:r>
              <a:rPr lang="ru-RU" sz="2400" i="1" dirty="0"/>
              <a:t>причинные основания реальности</a:t>
            </a:r>
            <a:r>
              <a:rPr lang="ru-RU" sz="2400" dirty="0"/>
              <a:t>, независимости от субъекта содержания знаний о мире, его </a:t>
            </a:r>
            <a:r>
              <a:rPr lang="ru-RU" sz="2400" i="1" u="sng" dirty="0"/>
              <a:t>принципов и </a:t>
            </a:r>
            <a:r>
              <a:rPr lang="ru-RU" sz="2400" i="1" u="sng" dirty="0" smtClean="0"/>
              <a:t>законов.</a:t>
            </a:r>
            <a:r>
              <a:rPr lang="ru-RU" sz="2400" i="1" u="sng" dirty="0"/>
              <a:t/>
            </a:r>
            <a:br>
              <a:rPr lang="ru-RU" sz="2400" i="1" u="sng" dirty="0"/>
            </a:br>
            <a:endParaRPr lang="ru-RU" sz="2400" i="1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5122540" cy="29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71599" y="548680"/>
            <a:ext cx="676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Эмпирические</a:t>
            </a:r>
            <a:r>
              <a:rPr lang="ru-RU" sz="2400" dirty="0"/>
              <a:t> </a:t>
            </a:r>
            <a:r>
              <a:rPr lang="ru-RU" sz="2400" dirty="0" smtClean="0"/>
              <a:t>критерии </a:t>
            </a:r>
            <a:r>
              <a:rPr lang="ru-RU" sz="2400" b="1" i="1" dirty="0" smtClean="0"/>
              <a:t>(«</a:t>
            </a:r>
            <a:r>
              <a:rPr lang="ru-RU" sz="2400" b="1" i="1" dirty="0"/>
              <a:t>верификация», «фальсификация</a:t>
            </a:r>
            <a:r>
              <a:rPr lang="ru-RU" sz="2400" b="1" i="1" dirty="0" smtClean="0"/>
              <a:t>»</a:t>
            </a:r>
            <a:r>
              <a:rPr lang="ru-RU" sz="2400" dirty="0" smtClean="0"/>
              <a:t>) </a:t>
            </a:r>
            <a:r>
              <a:rPr lang="ru-RU" sz="2400" dirty="0"/>
              <a:t>связаны с  </a:t>
            </a:r>
            <a:r>
              <a:rPr lang="ru-RU" sz="2400" i="1" dirty="0"/>
              <a:t>опытом, практикой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6" y="2558898"/>
            <a:ext cx="2674560" cy="2674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7" y="2118340"/>
            <a:ext cx="3710671" cy="37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71599" y="548680"/>
            <a:ext cx="67651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философии </a:t>
            </a:r>
            <a:r>
              <a:rPr lang="ru-RU" sz="2400" i="1" dirty="0"/>
              <a:t>неопозитивизма</a:t>
            </a:r>
            <a:r>
              <a:rPr lang="ru-RU" sz="2400" dirty="0"/>
              <a:t> </a:t>
            </a:r>
            <a:r>
              <a:rPr lang="ru-RU" sz="2400" dirty="0" err="1"/>
              <a:t>проверяемость</a:t>
            </a:r>
            <a:r>
              <a:rPr lang="ru-RU" sz="2400" dirty="0"/>
              <a:t> и </a:t>
            </a:r>
            <a:r>
              <a:rPr lang="ru-RU" sz="2400" dirty="0" err="1"/>
              <a:t>подтверждаемость</a:t>
            </a:r>
            <a:r>
              <a:rPr lang="ru-RU" sz="2400" dirty="0"/>
              <a:t> (</a:t>
            </a:r>
            <a:r>
              <a:rPr lang="ru-RU" sz="2400" i="1" u="sng" dirty="0" err="1"/>
              <a:t>верифицируемость</a:t>
            </a:r>
            <a:r>
              <a:rPr lang="ru-RU" sz="2400" dirty="0"/>
              <a:t>) отождествляется с </a:t>
            </a:r>
            <a:r>
              <a:rPr lang="ru-RU" sz="2400" b="1" dirty="0"/>
              <a:t>неопровержимостью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0" y="2780928"/>
            <a:ext cx="89535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71599" y="548680"/>
            <a:ext cx="67651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400" i="1" dirty="0" err="1" smtClean="0"/>
              <a:t>Постпозитивист</a:t>
            </a:r>
            <a:r>
              <a:rPr lang="ru-RU" sz="2400" i="1" dirty="0" smtClean="0"/>
              <a:t> </a:t>
            </a:r>
            <a:r>
              <a:rPr lang="ru-RU" sz="2400" i="1" dirty="0"/>
              <a:t>К. Поппер считает, что критерием научности </a:t>
            </a:r>
            <a:r>
              <a:rPr lang="ru-RU" sz="2400" b="1" i="1" dirty="0"/>
              <a:t>теории</a:t>
            </a:r>
            <a:r>
              <a:rPr lang="ru-RU" sz="2400" i="1" dirty="0"/>
              <a:t> является её </a:t>
            </a:r>
            <a:r>
              <a:rPr lang="ru-RU" sz="2400" b="1" i="1" dirty="0"/>
              <a:t>опровержимость</a:t>
            </a:r>
            <a:r>
              <a:rPr lang="ru-RU" sz="2400" i="1" dirty="0"/>
              <a:t> и </a:t>
            </a:r>
            <a:r>
              <a:rPr lang="ru-RU" sz="2400" b="1" i="1" dirty="0" err="1"/>
              <a:t>проверяемость</a:t>
            </a:r>
            <a:r>
              <a:rPr lang="ru-RU" sz="2400" i="1" dirty="0"/>
              <a:t> – фальсификация</a:t>
            </a:r>
            <a:r>
              <a:rPr lang="ru-RU" sz="2400" i="1" dirty="0" smtClean="0"/>
              <a:t>.</a:t>
            </a:r>
          </a:p>
          <a:p>
            <a:pPr algn="just"/>
            <a:r>
              <a:rPr lang="ru-RU" dirty="0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43" y="3068960"/>
            <a:ext cx="6120680" cy="31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69411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ОБЩИЕ КРИТЕРИИ НАУЧНОГО ЗНАНИЯ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63"/>
            <a:ext cx="9174498" cy="67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2636912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1. ЗНАНИЕ</a:t>
            </a:r>
          </a:p>
          <a:p>
            <a:r>
              <a:rPr lang="ru-RU" sz="4400" b="1" dirty="0"/>
              <a:t>2. </a:t>
            </a:r>
            <a:r>
              <a:rPr lang="ru-RU" sz="4400" b="1" dirty="0" smtClean="0"/>
              <a:t>НАУЧНОЕ</a:t>
            </a:r>
          </a:p>
          <a:p>
            <a:r>
              <a:rPr lang="ru-RU" sz="4400" b="1" dirty="0"/>
              <a:t>3. </a:t>
            </a:r>
            <a:r>
              <a:rPr lang="ru-RU" sz="4400" b="1" dirty="0" smtClean="0"/>
              <a:t>КРИТЕРИИ </a:t>
            </a:r>
            <a:r>
              <a:rPr lang="ru-RU" sz="4400" b="1" dirty="0"/>
              <a:t>ОБЩИЕ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28269"/>
            <a:ext cx="1959415" cy="2970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1953874" cy="172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69411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ОБЩИЕ КРИТЕРИИ НАУЧНОГО ЗНАНИЯ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28"/>
            <a:ext cx="913784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952" y="332656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hlinkClick r:id="rId2" tooltip="Гипотеза"/>
              </a:rPr>
              <a:t>Гипотеза</a:t>
            </a:r>
            <a:r>
              <a:rPr lang="ru-RU" sz="2400" dirty="0"/>
              <a:t> — </a:t>
            </a:r>
            <a:r>
              <a:rPr lang="ru-RU" sz="2400" b="1" dirty="0"/>
              <a:t>недоказанное</a:t>
            </a:r>
            <a:r>
              <a:rPr lang="ru-RU" sz="2400" dirty="0"/>
              <a:t> </a:t>
            </a:r>
            <a:r>
              <a:rPr lang="ru-RU" sz="2400" i="1" dirty="0"/>
              <a:t>фальсифицируемое </a:t>
            </a:r>
            <a:r>
              <a:rPr lang="ru-RU" sz="2400" dirty="0"/>
              <a:t>правдоподобное утверждение на основе ряда подтверждающих её наблюдений или суждений, понятий, постулатов (в науке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Недоказанная </a:t>
            </a:r>
            <a:r>
              <a:rPr lang="ru-RU" sz="2400" dirty="0"/>
              <a:t>и </a:t>
            </a:r>
            <a:r>
              <a:rPr lang="ru-RU" sz="2400" dirty="0" smtClean="0"/>
              <a:t>не опровергнутая </a:t>
            </a:r>
            <a:r>
              <a:rPr lang="ru-RU" sz="2400" dirty="0"/>
              <a:t>гипотеза называется </a:t>
            </a:r>
            <a:r>
              <a:rPr lang="ru-RU" sz="2400" b="1" dirty="0"/>
              <a:t>открытой </a:t>
            </a:r>
            <a:r>
              <a:rPr lang="ru-RU" sz="2400" b="1" dirty="0" smtClean="0"/>
              <a:t>проблемой</a:t>
            </a:r>
            <a:endParaRPr lang="ru-RU" sz="2400" dirty="0" smtClean="0"/>
          </a:p>
          <a:p>
            <a:r>
              <a:rPr lang="ru-RU" sz="2400" dirty="0" smtClean="0"/>
              <a:t>Гипотезы</a:t>
            </a:r>
            <a:r>
              <a:rPr lang="ru-RU" sz="2400" dirty="0"/>
              <a:t>, основанные на </a:t>
            </a:r>
            <a:r>
              <a:rPr lang="ru-RU" sz="2400" u="sng" dirty="0"/>
              <a:t>ложных суждениях</a:t>
            </a:r>
            <a:r>
              <a:rPr lang="ru-RU" sz="2400" dirty="0"/>
              <a:t>, неправильных понятиях, постулатах, составляют </a:t>
            </a:r>
            <a:r>
              <a:rPr lang="ru-RU" sz="2400" i="1" dirty="0"/>
              <a:t>псевдонауку</a:t>
            </a:r>
            <a:r>
              <a:rPr lang="ru-RU" sz="2400" dirty="0" smtClean="0"/>
              <a:t>.</a:t>
            </a:r>
          </a:p>
          <a:p>
            <a:endParaRPr lang="ru-RU" sz="2400" dirty="0" smtClean="0">
              <a:hlinkClick r:id="rId3" tooltip="Концепция"/>
            </a:endParaRPr>
          </a:p>
          <a:p>
            <a:r>
              <a:rPr lang="ru-RU" sz="2400" dirty="0" smtClean="0">
                <a:hlinkClick r:id="rId3" tooltip="Концепция"/>
              </a:rPr>
              <a:t>Концепция</a:t>
            </a:r>
            <a:r>
              <a:rPr lang="ru-RU" sz="2400" dirty="0"/>
              <a:t> — </a:t>
            </a:r>
            <a:r>
              <a:rPr lang="ru-RU" sz="2400" b="1" dirty="0"/>
              <a:t>модель</a:t>
            </a:r>
            <a:r>
              <a:rPr lang="ru-RU" sz="2400" dirty="0"/>
              <a:t> с подтверждающими её истинность фактами и/или без них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>
                <a:hlinkClick r:id="rId4" tooltip="Теория"/>
              </a:rPr>
              <a:t>Теория</a:t>
            </a:r>
            <a:r>
              <a:rPr lang="ru-RU" sz="2400" dirty="0"/>
              <a:t> — объяснение с предоставлением доказательств максимальной степени.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02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620689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НАУЧНАЯ ГИПОТЕЗА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82354"/>
            <a:ext cx="7092280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260649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КОРРЕКТНОСТЬ АНАЛОГИЙ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13" y="1196752"/>
            <a:ext cx="4038377" cy="381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4" y="1196752"/>
            <a:ext cx="45720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4191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Эксперимент</a:t>
            </a:r>
            <a:r>
              <a:rPr lang="ru-RU" sz="2400" dirty="0" smtClean="0"/>
              <a:t> - метод </a:t>
            </a:r>
            <a:r>
              <a:rPr lang="ru-RU" sz="2400" dirty="0"/>
              <a:t>исследования некоторого явления в управляемых наблюдателем условиях.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3" y="1130486"/>
            <a:ext cx="5112568" cy="4338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38824"/>
            <a:ext cx="39532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Эксперимент </a:t>
            </a:r>
            <a:r>
              <a:rPr lang="ru-RU" sz="2400" dirty="0" smtClean="0"/>
              <a:t>отличается </a:t>
            </a:r>
            <a:r>
              <a:rPr lang="ru-RU" sz="2400" dirty="0"/>
              <a:t>от </a:t>
            </a:r>
            <a:r>
              <a:rPr lang="ru-RU" sz="2400" i="1" u="sng" dirty="0"/>
              <a:t>наблюдения</a:t>
            </a:r>
            <a:r>
              <a:rPr lang="ru-RU" sz="2400" dirty="0"/>
              <a:t> </a:t>
            </a:r>
            <a:r>
              <a:rPr lang="ru-RU" sz="2400" b="1" dirty="0"/>
              <a:t>активным</a:t>
            </a:r>
            <a:r>
              <a:rPr lang="ru-RU" sz="2400" dirty="0"/>
              <a:t> </a:t>
            </a:r>
            <a:r>
              <a:rPr lang="ru-RU" sz="2400" b="1" dirty="0"/>
              <a:t>взаимодействием с изучаемым объектом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sp>
        <p:nvSpPr>
          <p:cNvPr id="3" name="AutoShape 2" descr="Картинки по запросу эксперимент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87911"/>
            <a:ext cx="3705944" cy="3705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01316"/>
            <a:ext cx="3391272" cy="28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32657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Эксперимент</a:t>
            </a:r>
            <a:r>
              <a:rPr lang="ru-RU" sz="2400" dirty="0" smtClean="0"/>
              <a:t> </a:t>
            </a:r>
            <a:r>
              <a:rPr lang="ru-RU" sz="2400" dirty="0"/>
              <a:t>проводится в рамках </a:t>
            </a:r>
            <a:r>
              <a:rPr lang="ru-RU" sz="2400" dirty="0">
                <a:hlinkClick r:id="rId2" tooltip="Научное исследование"/>
              </a:rPr>
              <a:t>научного исследования</a:t>
            </a:r>
            <a:r>
              <a:rPr lang="ru-RU" sz="2400" dirty="0"/>
              <a:t> и служит для проверки </a:t>
            </a:r>
            <a:r>
              <a:rPr lang="ru-RU" sz="2400" dirty="0">
                <a:hlinkClick r:id="rId3" tooltip="Гипотеза"/>
              </a:rPr>
              <a:t>гипотезы</a:t>
            </a:r>
            <a:r>
              <a:rPr lang="ru-RU" sz="2400" dirty="0"/>
              <a:t>, установления </a:t>
            </a:r>
            <a:r>
              <a:rPr lang="ru-RU" sz="2400" dirty="0">
                <a:hlinkClick r:id="rId4" tooltip="Причинная связь"/>
              </a:rPr>
              <a:t>причинных связей</a:t>
            </a:r>
            <a:r>
              <a:rPr lang="ru-RU" sz="2400" dirty="0"/>
              <a:t> между </a:t>
            </a:r>
            <a:r>
              <a:rPr lang="ru-RU" sz="2400" dirty="0">
                <a:hlinkClick r:id="rId5" tooltip="Феномен"/>
              </a:rPr>
              <a:t>феноменами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sp>
        <p:nvSpPr>
          <p:cNvPr id="3" name="AutoShape 2" descr="Картинки по запросу эксперимент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311927" cy="4503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32657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Эксперимент</a:t>
            </a:r>
            <a:r>
              <a:rPr lang="ru-RU" sz="2400" dirty="0" smtClean="0"/>
              <a:t> </a:t>
            </a:r>
            <a:r>
              <a:rPr lang="ru-RU" sz="2400" dirty="0"/>
              <a:t>является краеугольным камнем </a:t>
            </a:r>
            <a:r>
              <a:rPr lang="ru-RU" sz="2400" dirty="0">
                <a:hlinkClick r:id="rId2" tooltip="Эмпиризм"/>
              </a:rPr>
              <a:t>эмпирического</a:t>
            </a:r>
            <a:r>
              <a:rPr lang="ru-RU" sz="2400" dirty="0"/>
              <a:t> подхода к </a:t>
            </a:r>
            <a:r>
              <a:rPr lang="ru-RU" sz="2400" dirty="0">
                <a:hlinkClick r:id="rId3" tooltip="Знание (понятие)"/>
              </a:rPr>
              <a:t>знанию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4" y="1412776"/>
            <a:ext cx="6624736" cy="43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69411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ОБЩИЕ КРИТЕРИИ НАУЧНОГО ЗНАНИЯ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1789"/>
            <a:ext cx="9144000" cy="64344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6" y="1844824"/>
            <a:ext cx="36964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69411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ОБЩИЕ КРИТЕРИИ НАУЧНОГО ЗНАНИЯ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0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83671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Зна́ние</a:t>
            </a:r>
            <a:r>
              <a:rPr lang="ru-RU" sz="2400" dirty="0"/>
              <a:t> — форма существования и систематизации результатов </a:t>
            </a:r>
            <a:r>
              <a:rPr lang="ru-RU" sz="2400" dirty="0">
                <a:solidFill>
                  <a:srgbClr val="C00000"/>
                </a:solidFill>
                <a:hlinkClick r:id="rId2" tooltip="Познание (философия)"/>
              </a:rPr>
              <a:t>познавательной деятельности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hlinkClick r:id="rId3" tooltip="Человек"/>
              </a:rPr>
              <a:t>человека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65315"/>
            <a:ext cx="2680692" cy="2975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3322467" cy="316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2" tooltip="Критерий Поппера"/>
              </a:rPr>
              <a:t>Критерий </a:t>
            </a:r>
            <a:r>
              <a:rPr lang="ru-RU" sz="2400" dirty="0">
                <a:hlinkClick r:id="rId2" tooltip="Критерий Поппера"/>
              </a:rPr>
              <a:t>Поппера</a:t>
            </a:r>
            <a:r>
              <a:rPr lang="ru-RU" sz="2400" dirty="0"/>
              <a:t> выдвигает возможность постановки </a:t>
            </a:r>
            <a:r>
              <a:rPr lang="ru-RU" sz="2400" b="1" dirty="0"/>
              <a:t>эксперимента</a:t>
            </a:r>
            <a:r>
              <a:rPr lang="ru-RU" sz="2400" dirty="0"/>
              <a:t> в качестве главного отличия </a:t>
            </a:r>
            <a:r>
              <a:rPr lang="ru-RU" sz="2400" b="1" dirty="0"/>
              <a:t>научной теории </a:t>
            </a:r>
            <a:r>
              <a:rPr lang="ru-RU" sz="2400" dirty="0"/>
              <a:t>от </a:t>
            </a:r>
            <a:r>
              <a:rPr lang="ru-RU" sz="2400" dirty="0">
                <a:hlinkClick r:id="rId3" tooltip="Псевдонаука"/>
              </a:rPr>
              <a:t>псевдонаучной</a:t>
            </a:r>
            <a:r>
              <a:rPr lang="ru-RU" sz="2400" dirty="0"/>
              <a:t>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8087816" cy="41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16633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ОБЩИЕ КРИТЕРИИ НАУЧНОГО ЗНАНИЯ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98"/>
            <a:ext cx="9144000" cy="52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Экстралогические</a:t>
            </a:r>
            <a:r>
              <a:rPr lang="ru-RU" sz="2800" b="1" dirty="0" smtClean="0"/>
              <a:t> критерии</a:t>
            </a:r>
            <a:r>
              <a:rPr lang="ru-RU" sz="2800" dirty="0" smtClean="0"/>
              <a:t> </a:t>
            </a:r>
            <a:r>
              <a:rPr lang="ru-RU" sz="2800" i="1" dirty="0"/>
              <a:t>(«простота», «красота», «</a:t>
            </a:r>
            <a:r>
              <a:rPr lang="ru-RU" sz="2800" i="1" dirty="0" err="1"/>
              <a:t>эвристичность</a:t>
            </a:r>
            <a:r>
              <a:rPr lang="ru-RU" sz="2800" i="1" dirty="0"/>
              <a:t>», «когерентность»</a:t>
            </a:r>
            <a:r>
              <a:rPr lang="ru-RU" sz="2800" dirty="0"/>
              <a:t>). </a:t>
            </a:r>
            <a:endParaRPr lang="ru-RU" sz="2800" dirty="0" smtClean="0"/>
          </a:p>
          <a:p>
            <a:r>
              <a:rPr lang="ru-RU" sz="2800" dirty="0" smtClean="0"/>
              <a:t>.</a:t>
            </a:r>
            <a:endParaRPr lang="ru-RU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99722"/>
            <a:ext cx="3097860" cy="2973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99722"/>
            <a:ext cx="2837868" cy="29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Критерий </a:t>
            </a:r>
            <a:r>
              <a:rPr lang="ru-RU" sz="2000" b="1" dirty="0"/>
              <a:t>простоты </a:t>
            </a:r>
            <a:r>
              <a:rPr lang="ru-RU" sz="2000" dirty="0"/>
              <a:t>указывает на выбор </a:t>
            </a:r>
            <a:r>
              <a:rPr lang="ru-RU" sz="2000" i="1" dirty="0"/>
              <a:t>оптимальных и минимально необходимых средств и способов </a:t>
            </a:r>
            <a:r>
              <a:rPr lang="ru-RU" sz="2000" dirty="0"/>
              <a:t>решения исследовательских задач и организации научного знания, позволяющих </a:t>
            </a:r>
            <a:r>
              <a:rPr lang="ru-RU" sz="2000" u="sng" dirty="0"/>
              <a:t>избегать сложных </a:t>
            </a:r>
            <a:r>
              <a:rPr lang="ru-RU" sz="2000" u="sng" dirty="0" smtClean="0"/>
              <a:t>конструкций</a:t>
            </a:r>
            <a:r>
              <a:rPr lang="ru-RU" sz="2000" dirty="0" smtClean="0"/>
              <a:t> (</a:t>
            </a:r>
            <a:r>
              <a:rPr lang="ru-RU" sz="2000" i="1" dirty="0" smtClean="0"/>
              <a:t>ясность, строгость, точность</a:t>
            </a:r>
            <a:r>
              <a:rPr lang="ru-RU" sz="2000" dirty="0" smtClean="0"/>
              <a:t>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2420888"/>
            <a:ext cx="6660232" cy="34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8474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Критерий красоты </a:t>
            </a:r>
            <a:r>
              <a:rPr lang="ru-RU" sz="2400" dirty="0" smtClean="0"/>
              <a:t>заключается</a:t>
            </a:r>
            <a:r>
              <a:rPr lang="ru-RU" sz="2400" b="1" dirty="0" smtClean="0"/>
              <a:t> </a:t>
            </a:r>
            <a:r>
              <a:rPr lang="ru-RU" sz="2400" dirty="0"/>
              <a:t>в том, что хорошая теория отличается особой </a:t>
            </a:r>
            <a:r>
              <a:rPr lang="ru-RU" sz="2400" i="1" dirty="0"/>
              <a:t>эстетической гармонией</a:t>
            </a:r>
            <a:r>
              <a:rPr lang="ru-RU" sz="2400" dirty="0"/>
              <a:t>, </a:t>
            </a:r>
            <a:r>
              <a:rPr lang="ru-RU" sz="2400" dirty="0" smtClean="0"/>
              <a:t>элегантностью и </a:t>
            </a:r>
            <a:r>
              <a:rPr lang="ru-RU" sz="2400" dirty="0"/>
              <a:t>стройностью</a:t>
            </a:r>
            <a:r>
              <a:rPr lang="ru-RU" sz="2400" dirty="0" smtClean="0"/>
              <a:t>.</a:t>
            </a: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26" y="1725921"/>
            <a:ext cx="6484304" cy="389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Критерий </a:t>
            </a:r>
            <a:r>
              <a:rPr lang="ru-RU" sz="2000" b="1" dirty="0"/>
              <a:t>когерентности </a:t>
            </a:r>
            <a:r>
              <a:rPr lang="ru-RU" sz="2000" dirty="0"/>
              <a:t>требует </a:t>
            </a:r>
            <a:r>
              <a:rPr lang="ru-RU" sz="2000" b="1" i="1" dirty="0"/>
              <a:t>согласованности</a:t>
            </a:r>
            <a:r>
              <a:rPr lang="ru-RU" sz="2000" dirty="0"/>
              <a:t>, взаимосвязанности полученных исследовательских результатов с теми знаниями, которые уже были оценены как фундаментальные. Тем самым </a:t>
            </a:r>
            <a:r>
              <a:rPr lang="ru-RU" sz="2000" b="1" i="1" dirty="0"/>
              <a:t>когерентность</a:t>
            </a:r>
            <a:r>
              <a:rPr lang="ru-RU" sz="2000" dirty="0"/>
              <a:t> </a:t>
            </a:r>
            <a:r>
              <a:rPr lang="ru-RU" sz="2000" i="1" dirty="0"/>
              <a:t>обеспечивает </a:t>
            </a:r>
            <a:r>
              <a:rPr lang="ru-RU" sz="2000" i="1" u="sng" dirty="0"/>
              <a:t>сохранность науки </a:t>
            </a:r>
            <a:r>
              <a:rPr lang="ru-RU" sz="2000" dirty="0"/>
              <a:t>от проникновения в нее </a:t>
            </a:r>
            <a:r>
              <a:rPr lang="ru-RU" sz="2000" i="1" dirty="0"/>
              <a:t>претенциозных, не имеющих достаточных оснований суждений и положений</a:t>
            </a:r>
            <a:r>
              <a:rPr lang="ru-RU" sz="2000" i="1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54" y="2713821"/>
            <a:ext cx="60864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Критерий </a:t>
            </a:r>
            <a:r>
              <a:rPr lang="ru-RU" sz="2000" b="1" dirty="0" err="1"/>
              <a:t>эвристичности</a:t>
            </a:r>
            <a:r>
              <a:rPr lang="ru-RU" sz="2000" b="1" dirty="0"/>
              <a:t> </a:t>
            </a:r>
            <a:r>
              <a:rPr lang="ru-RU" sz="2000" dirty="0"/>
              <a:t>характеризует </a:t>
            </a:r>
            <a:r>
              <a:rPr lang="ru-RU" sz="2000" i="1" dirty="0"/>
              <a:t>потенцию</a:t>
            </a:r>
            <a:r>
              <a:rPr lang="ru-RU" sz="2000" dirty="0"/>
              <a:t> знания к </a:t>
            </a:r>
            <a:r>
              <a:rPr lang="ru-RU" sz="2000" b="1" i="1" dirty="0"/>
              <a:t>росту</a:t>
            </a:r>
            <a:r>
              <a:rPr lang="ru-RU" sz="2000" dirty="0"/>
              <a:t>. Более </a:t>
            </a:r>
            <a:r>
              <a:rPr lang="ru-RU" sz="2000" dirty="0" err="1"/>
              <a:t>эвристична</a:t>
            </a:r>
            <a:r>
              <a:rPr lang="ru-RU" sz="2000" dirty="0"/>
              <a:t> та теория, которая помогает </a:t>
            </a:r>
            <a:r>
              <a:rPr lang="ru-RU" sz="2000" i="1" dirty="0"/>
              <a:t>предсказывать новые факты</a:t>
            </a:r>
            <a:r>
              <a:rPr lang="ru-RU" sz="2000" dirty="0"/>
              <a:t>, обеспечивает </a:t>
            </a:r>
            <a:r>
              <a:rPr lang="ru-RU" sz="2000" i="1" u="sng" dirty="0"/>
              <a:t>прирост знания</a:t>
            </a:r>
            <a:r>
              <a:rPr lang="ru-RU" sz="2000" dirty="0"/>
              <a:t>, а не просто систематизирует уже известные </a:t>
            </a:r>
            <a:r>
              <a:rPr lang="ru-RU" sz="2000" dirty="0" smtClean="0"/>
              <a:t>факты.</a:t>
            </a:r>
            <a:endParaRPr lang="ru-RU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2997041" cy="2997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74" y="2510011"/>
            <a:ext cx="3877224" cy="29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2072" y="1340768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96448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20688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/>
              <a:t>Истинность</a:t>
            </a:r>
            <a:r>
              <a:rPr lang="ru-RU" sz="4400" dirty="0"/>
              <a:t>. </a:t>
            </a:r>
            <a:endParaRPr lang="ru-RU" sz="2400" dirty="0" smtClean="0"/>
          </a:p>
          <a:p>
            <a:pPr lvl="0"/>
            <a:r>
              <a:rPr lang="ru-RU" sz="2400" dirty="0" smtClean="0"/>
              <a:t>В </a:t>
            </a:r>
            <a:r>
              <a:rPr lang="ru-RU" sz="2400" dirty="0"/>
              <a:t>науке </a:t>
            </a:r>
            <a:r>
              <a:rPr lang="ru-RU" sz="2400" dirty="0" smtClean="0"/>
              <a:t>отчетливо выделяются (В.В. Ильиным) три </a:t>
            </a:r>
            <a:r>
              <a:rPr lang="ru-RU" sz="2400" dirty="0"/>
              <a:t>элемента</a:t>
            </a:r>
            <a:r>
              <a:rPr lang="ru-RU" sz="2400" dirty="0" smtClean="0"/>
              <a:t>:</a:t>
            </a:r>
          </a:p>
          <a:p>
            <a:pPr marL="457200" lvl="0" indent="-457200">
              <a:buAutoNum type="arabicPeriod"/>
            </a:pPr>
            <a:r>
              <a:rPr lang="ru-RU" sz="2400" b="1" dirty="0" smtClean="0"/>
              <a:t>наука </a:t>
            </a:r>
            <a:r>
              <a:rPr lang="ru-RU" sz="2400" b="1" dirty="0"/>
              <a:t>переднего края</a:t>
            </a:r>
            <a:r>
              <a:rPr lang="ru-RU" sz="2400" dirty="0"/>
              <a:t>, предназначенная </a:t>
            </a:r>
            <a:r>
              <a:rPr lang="ru-RU" sz="2400" dirty="0" smtClean="0"/>
              <a:t>для проигрывания </a:t>
            </a:r>
            <a:r>
              <a:rPr lang="ru-RU" sz="2400" dirty="0"/>
              <a:t>альтернатив (</a:t>
            </a:r>
            <a:r>
              <a:rPr lang="ru-RU" sz="2400" i="1" u="sng" dirty="0"/>
              <a:t>творческий </a:t>
            </a:r>
            <a:r>
              <a:rPr lang="ru-RU" sz="2400" i="1" u="sng" dirty="0" err="1" smtClean="0"/>
              <a:t>поиск,гипотезы</a:t>
            </a:r>
            <a:r>
              <a:rPr lang="ru-RU" sz="2400" dirty="0" smtClean="0"/>
              <a:t>).</a:t>
            </a:r>
          </a:p>
          <a:p>
            <a:r>
              <a:rPr lang="ru-RU" sz="2400" b="1" dirty="0" smtClean="0"/>
              <a:t>2.</a:t>
            </a:r>
            <a:r>
              <a:rPr lang="ru-RU" sz="2400" dirty="0" smtClean="0"/>
              <a:t> </a:t>
            </a:r>
            <a:r>
              <a:rPr lang="ru-RU" sz="2400" b="1" dirty="0" smtClean="0"/>
              <a:t>твёрдое </a:t>
            </a:r>
            <a:r>
              <a:rPr lang="ru-RU" sz="2400" b="1" dirty="0"/>
              <a:t>ядро науки</a:t>
            </a:r>
            <a:r>
              <a:rPr lang="ru-RU" sz="2400" dirty="0"/>
              <a:t> </a:t>
            </a:r>
            <a:r>
              <a:rPr lang="ru-RU" sz="2400" dirty="0" smtClean="0"/>
              <a:t>- </a:t>
            </a:r>
            <a:r>
              <a:rPr lang="ru-RU" sz="2400" i="1" dirty="0" err="1"/>
              <a:t>непроблематизируемый</a:t>
            </a:r>
            <a:r>
              <a:rPr lang="ru-RU" sz="2400" i="1" dirty="0"/>
              <a:t> пласт знаний</a:t>
            </a:r>
            <a:r>
              <a:rPr lang="ru-RU" sz="2400" dirty="0"/>
              <a:t>, выступающий </a:t>
            </a:r>
            <a:r>
              <a:rPr lang="ru-RU" sz="2400" i="1" dirty="0" smtClean="0"/>
              <a:t>фундаментом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r>
              <a:rPr lang="ru-RU" sz="2400" dirty="0" smtClean="0"/>
              <a:t>Однако </a:t>
            </a:r>
            <a:r>
              <a:rPr lang="ru-RU" sz="2400" dirty="0"/>
              <a:t>и ядро </a:t>
            </a:r>
            <a:r>
              <a:rPr lang="ru-RU" sz="2400" dirty="0" smtClean="0"/>
              <a:t>науки претерпевает </a:t>
            </a:r>
            <a:r>
              <a:rPr lang="ru-RU" sz="2400" dirty="0"/>
              <a:t>изменения (научные революции). Абсолютного истинного знания в науке не существует. </a:t>
            </a:r>
            <a:endParaRPr lang="ru-RU" sz="2400" dirty="0" smtClean="0"/>
          </a:p>
          <a:p>
            <a:pPr lvl="0"/>
            <a:r>
              <a:rPr lang="ru-RU" sz="2400" b="1" dirty="0" smtClean="0"/>
              <a:t>3.</a:t>
            </a:r>
            <a:r>
              <a:rPr lang="ru-RU" sz="2400" dirty="0" smtClean="0"/>
              <a:t> </a:t>
            </a:r>
            <a:r>
              <a:rPr lang="ru-RU" sz="2400" b="1" u="sng" dirty="0" smtClean="0"/>
              <a:t>история </a:t>
            </a:r>
            <a:r>
              <a:rPr lang="ru-RU" sz="2400" b="1" u="sng" dirty="0"/>
              <a:t>науки</a:t>
            </a:r>
            <a:r>
              <a:rPr lang="ru-RU" sz="2400" dirty="0"/>
              <a:t>  </a:t>
            </a:r>
            <a:r>
              <a:rPr lang="ru-RU" sz="2400" dirty="0" smtClean="0"/>
              <a:t>-вытесненное </a:t>
            </a:r>
            <a:r>
              <a:rPr lang="ru-RU" sz="2400" dirty="0"/>
              <a:t>за пределы науки (морально устаревшее) знание, возможно, не </a:t>
            </a:r>
            <a:r>
              <a:rPr lang="ru-RU" sz="2400" dirty="0" smtClean="0"/>
              <a:t>окончательно. </a:t>
            </a:r>
            <a:r>
              <a:rPr lang="ru-RU" sz="2400" dirty="0"/>
              <a:t>Только ядро образовано из истинного </a:t>
            </a:r>
            <a:r>
              <a:rPr lang="ru-RU" sz="2400" dirty="0" smtClean="0"/>
              <a:t>знания.</a:t>
            </a:r>
          </a:p>
          <a:p>
            <a:pPr algn="ctr"/>
            <a:r>
              <a:rPr lang="ru-RU" sz="2400" dirty="0" smtClean="0"/>
              <a:t>Тем не менее нельзя </a:t>
            </a:r>
            <a:r>
              <a:rPr lang="ru-RU" sz="2400" i="1" u="sng" dirty="0"/>
              <a:t>отождествлять </a:t>
            </a:r>
            <a:r>
              <a:rPr lang="ru-RU" sz="2400" b="1" i="1" u="sng" dirty="0"/>
              <a:t>научность</a:t>
            </a:r>
            <a:r>
              <a:rPr lang="ru-RU" sz="2400" i="1" u="sng" dirty="0"/>
              <a:t> и </a:t>
            </a:r>
            <a:r>
              <a:rPr lang="ru-RU" sz="2400" b="1" i="1" u="sng" dirty="0"/>
              <a:t>истинность</a:t>
            </a:r>
            <a:r>
              <a:rPr lang="ru-RU" sz="2400" u="sng" dirty="0"/>
              <a:t>.</a:t>
            </a:r>
            <a:r>
              <a:rPr lang="ru-RU" sz="2400" dirty="0"/>
              <a:t> </a:t>
            </a:r>
          </a:p>
          <a:p>
            <a:pPr lvl="0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417808" cy="1020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38" y="260648"/>
            <a:ext cx="1347064" cy="1008998"/>
          </a:xfrm>
          <a:prstGeom prst="rect">
            <a:avLst/>
          </a:prstGeom>
        </p:spPr>
      </p:pic>
      <p:sp>
        <p:nvSpPr>
          <p:cNvPr id="6" name="AutoShape 2" descr="Картинки по запросу истинность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60" y="260648"/>
            <a:ext cx="1828800" cy="9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78488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4400" b="1" dirty="0" err="1" smtClean="0"/>
              <a:t>Проблемность</a:t>
            </a:r>
            <a:r>
              <a:rPr lang="ru-RU" sz="4400" dirty="0"/>
              <a:t>.</a:t>
            </a:r>
            <a:r>
              <a:rPr lang="ru-RU" sz="4400" dirty="0" smtClean="0"/>
              <a:t> </a:t>
            </a:r>
          </a:p>
          <a:p>
            <a:pPr lvl="0" algn="just"/>
            <a:endParaRPr lang="ru-RU" sz="4400" dirty="0" smtClean="0"/>
          </a:p>
          <a:p>
            <a:pPr lvl="0" algn="just"/>
            <a:r>
              <a:rPr lang="ru-RU" sz="3600" dirty="0" smtClean="0"/>
              <a:t>Наука - это </a:t>
            </a:r>
            <a:r>
              <a:rPr lang="ru-RU" sz="3600" dirty="0"/>
              <a:t>попытка решения </a:t>
            </a:r>
            <a:r>
              <a:rPr lang="ru-RU" sz="3600" i="1" u="sng" dirty="0"/>
              <a:t>проблемных</a:t>
            </a:r>
            <a:r>
              <a:rPr lang="ru-RU" sz="3600" dirty="0"/>
              <a:t> ситуаций</a:t>
            </a:r>
            <a:r>
              <a:rPr lang="ru-RU" sz="3600" dirty="0" smtClean="0"/>
              <a:t>.</a:t>
            </a:r>
          </a:p>
          <a:p>
            <a:pPr lvl="0" algn="just"/>
            <a:endParaRPr lang="ru-RU" sz="3600" dirty="0" smtClean="0"/>
          </a:p>
          <a:p>
            <a:pPr lvl="0" algn="just"/>
            <a:r>
              <a:rPr lang="ru-RU" sz="3600" i="1" dirty="0" smtClean="0"/>
              <a:t>«Всякая </a:t>
            </a:r>
            <a:r>
              <a:rPr lang="ru-RU" sz="3600" i="1" dirty="0"/>
              <a:t>наука начинается с </a:t>
            </a:r>
            <a:r>
              <a:rPr lang="ru-RU" sz="3600" i="1" dirty="0" smtClean="0"/>
              <a:t>осознания незнания» </a:t>
            </a:r>
            <a:r>
              <a:rPr lang="ru-RU" sz="3600" i="1" dirty="0" err="1" smtClean="0"/>
              <a:t>Коллингвуд</a:t>
            </a:r>
            <a:r>
              <a:rPr lang="ru-RU" sz="3600" i="1" dirty="0" smtClean="0"/>
              <a:t>. </a:t>
            </a:r>
            <a:endParaRPr lang="ru-RU" sz="3600" i="1" dirty="0"/>
          </a:p>
          <a:p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90" y="188640"/>
            <a:ext cx="300988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7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i="1" dirty="0"/>
              <a:t>широком смысле </a:t>
            </a:r>
            <a:r>
              <a:rPr lang="ru-RU" sz="2400" dirty="0"/>
              <a:t>слова, знание — это образ </a:t>
            </a:r>
            <a:r>
              <a:rPr lang="ru-RU" sz="2400" dirty="0">
                <a:hlinkClick r:id="rId2" tooltip="Реальность"/>
              </a:rPr>
              <a:t>реальности</a:t>
            </a:r>
            <a:r>
              <a:rPr lang="ru-RU" sz="2400" dirty="0"/>
              <a:t> </a:t>
            </a:r>
            <a:r>
              <a:rPr lang="ru-RU" sz="2400" dirty="0">
                <a:hlinkClick r:id="rId3" tooltip="Субъект(философия) (страница отсутствует)"/>
              </a:rPr>
              <a:t>субъекта</a:t>
            </a:r>
            <a:r>
              <a:rPr lang="ru-RU" sz="2400" dirty="0"/>
              <a:t> в форме </a:t>
            </a:r>
            <a:r>
              <a:rPr lang="ru-RU" sz="2400" dirty="0">
                <a:hlinkClick r:id="rId4" tooltip="Понятие"/>
              </a:rPr>
              <a:t>понятий</a:t>
            </a:r>
            <a:r>
              <a:rPr lang="ru-RU" sz="2400" dirty="0"/>
              <a:t> и </a:t>
            </a:r>
            <a:r>
              <a:rPr lang="ru-RU" sz="2400" dirty="0">
                <a:hlinkClick r:id="rId5" tooltip="Представление (философия)"/>
              </a:rPr>
              <a:t>представлений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08" y="1824827"/>
            <a:ext cx="4460090" cy="31548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7" y="1824827"/>
            <a:ext cx="3769441" cy="3154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56" y="4433243"/>
            <a:ext cx="3677104" cy="242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0648"/>
            <a:ext cx="80648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/>
              <a:t>Обоснованность</a:t>
            </a:r>
            <a:r>
              <a:rPr lang="ru-RU" sz="4400" dirty="0"/>
              <a:t>. </a:t>
            </a:r>
            <a:endParaRPr lang="ru-RU" sz="2400" dirty="0" smtClean="0"/>
          </a:p>
          <a:p>
            <a:r>
              <a:rPr lang="ru-RU" sz="2400" dirty="0"/>
              <a:t>О</a:t>
            </a:r>
            <a:r>
              <a:rPr lang="ru-RU" sz="2400" dirty="0" smtClean="0"/>
              <a:t>боснованность </a:t>
            </a:r>
            <a:r>
              <a:rPr lang="ru-RU" sz="2400" dirty="0"/>
              <a:t>утверждений, наличие под ними </a:t>
            </a:r>
            <a:r>
              <a:rPr lang="ru-RU" sz="2400" i="1" u="sng" dirty="0"/>
              <a:t>фактов</a:t>
            </a:r>
            <a:r>
              <a:rPr lang="ru-RU" sz="2400" dirty="0"/>
              <a:t> или иной </a:t>
            </a:r>
            <a:r>
              <a:rPr lang="ru-RU" sz="2400" i="1" u="sng" dirty="0"/>
              <a:t>доказательной </a:t>
            </a:r>
            <a:r>
              <a:rPr lang="ru-RU" sz="2400" i="1" u="sng" dirty="0" smtClean="0"/>
              <a:t>базы, включая репрезентативность выборки источников.  </a:t>
            </a:r>
            <a:endParaRPr lang="ru-RU" sz="2400" i="1" u="sng" dirty="0"/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Тем не менее не следует </a:t>
            </a:r>
            <a:r>
              <a:rPr lang="ru-RU" sz="2400" i="1" dirty="0" smtClean="0"/>
              <a:t> </a:t>
            </a:r>
            <a:r>
              <a:rPr lang="ru-RU" sz="2400" i="1" dirty="0"/>
              <a:t>абсолютизировать обоснованность</a:t>
            </a:r>
            <a:r>
              <a:rPr lang="ru-RU" sz="2400" dirty="0" smtClean="0"/>
              <a:t>:</a:t>
            </a:r>
          </a:p>
          <a:p>
            <a:pPr lvl="0"/>
            <a:r>
              <a:rPr lang="ru-RU" sz="2400" dirty="0" smtClean="0"/>
              <a:t> </a:t>
            </a:r>
          </a:p>
          <a:p>
            <a:pPr lvl="0"/>
            <a:r>
              <a:rPr lang="ru-RU" sz="2400" dirty="0" smtClean="0"/>
              <a:t>не </a:t>
            </a:r>
            <a:r>
              <a:rPr lang="ru-RU" sz="2400" dirty="0"/>
              <a:t>каждое высказывание должно быть доказано; </a:t>
            </a:r>
            <a:endParaRPr lang="ru-RU" sz="2400" dirty="0" smtClean="0"/>
          </a:p>
          <a:p>
            <a:pPr lvl="0"/>
            <a:r>
              <a:rPr lang="ru-RU" sz="2400" dirty="0" smtClean="0"/>
              <a:t>наука </a:t>
            </a:r>
            <a:r>
              <a:rPr lang="ru-RU" sz="2400" dirty="0"/>
              <a:t>опирается на ненаучные предпосылки, которые принимаются без </a:t>
            </a:r>
            <a:r>
              <a:rPr lang="ru-RU" sz="2400" dirty="0" smtClean="0"/>
              <a:t>доказательства;</a:t>
            </a:r>
          </a:p>
          <a:p>
            <a:pPr lvl="0"/>
            <a:r>
              <a:rPr lang="ru-RU" sz="2400" dirty="0" smtClean="0"/>
              <a:t>с </a:t>
            </a:r>
            <a:r>
              <a:rPr lang="ru-RU" sz="2400" dirty="0"/>
              <a:t>течением времени очевидность этих предпосылок может </a:t>
            </a:r>
            <a:r>
              <a:rPr lang="ru-RU" sz="2400" dirty="0" smtClean="0"/>
              <a:t>измениться. </a:t>
            </a:r>
            <a:endParaRPr lang="ru-RU" sz="2400" dirty="0"/>
          </a:p>
          <a:p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69" y="1628800"/>
            <a:ext cx="2016223" cy="16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0"/>
            <a:ext cx="77048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err="1"/>
              <a:t>Интерсубъективная</a:t>
            </a:r>
            <a:r>
              <a:rPr lang="ru-RU" sz="4400" b="1" dirty="0"/>
              <a:t> </a:t>
            </a:r>
            <a:r>
              <a:rPr lang="ru-RU" sz="4400" b="1" dirty="0" err="1"/>
              <a:t>проверяемость</a:t>
            </a:r>
            <a:r>
              <a:rPr lang="ru-RU" sz="4400" dirty="0"/>
              <a:t>. </a:t>
            </a:r>
            <a:endParaRPr lang="ru-RU" sz="4400" dirty="0" smtClean="0"/>
          </a:p>
          <a:p>
            <a:pPr lvl="0"/>
            <a:endParaRPr lang="ru-RU" sz="4400" dirty="0"/>
          </a:p>
          <a:p>
            <a:pPr lvl="0"/>
            <a:r>
              <a:rPr lang="ru-RU" sz="4400" dirty="0" smtClean="0"/>
              <a:t>Научное </a:t>
            </a:r>
            <a:r>
              <a:rPr lang="ru-RU" sz="4400" dirty="0"/>
              <a:t>знание считается </a:t>
            </a:r>
            <a:r>
              <a:rPr lang="ru-RU" sz="4400" i="1" dirty="0"/>
              <a:t>обоснованным</a:t>
            </a:r>
            <a:r>
              <a:rPr lang="ru-RU" sz="4400" dirty="0"/>
              <a:t>, если существует принципиальная </a:t>
            </a:r>
            <a:r>
              <a:rPr lang="ru-RU" sz="4400" i="1" u="sng" dirty="0"/>
              <a:t>возможность</a:t>
            </a:r>
            <a:r>
              <a:rPr lang="ru-RU" sz="4400" dirty="0"/>
              <a:t> его </a:t>
            </a:r>
            <a:r>
              <a:rPr lang="ru-RU" sz="4400" i="1" u="sng" dirty="0" smtClean="0"/>
              <a:t>проверки</a:t>
            </a:r>
            <a:r>
              <a:rPr lang="ru-RU" sz="4400" dirty="0" smtClean="0"/>
              <a:t>. </a:t>
            </a:r>
            <a:endParaRPr lang="ru-RU" sz="4400" dirty="0"/>
          </a:p>
          <a:p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656"/>
            <a:ext cx="3292065" cy="16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6633"/>
            <a:ext cx="84249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Системность</a:t>
            </a:r>
            <a:r>
              <a:rPr lang="ru-RU" sz="4400" dirty="0" smtClean="0"/>
              <a:t>.</a:t>
            </a:r>
          </a:p>
          <a:p>
            <a:r>
              <a:rPr lang="ru-RU" sz="4000" dirty="0"/>
              <a:t>Н</a:t>
            </a:r>
            <a:r>
              <a:rPr lang="ru-RU" sz="4000" dirty="0" smtClean="0"/>
              <a:t>аучное </a:t>
            </a:r>
            <a:r>
              <a:rPr lang="ru-RU" sz="4000" dirty="0"/>
              <a:t>знание должно быть </a:t>
            </a:r>
            <a:r>
              <a:rPr lang="ru-RU" sz="4000" b="1" dirty="0"/>
              <a:t>логически</a:t>
            </a:r>
            <a:r>
              <a:rPr lang="ru-RU" sz="4000" dirty="0"/>
              <a:t> </a:t>
            </a:r>
            <a:r>
              <a:rPr lang="ru-RU" sz="4000" dirty="0" smtClean="0"/>
              <a:t>организовано.</a:t>
            </a:r>
          </a:p>
          <a:p>
            <a:r>
              <a:rPr lang="ru-RU" sz="2400" dirty="0"/>
              <a:t>З</a:t>
            </a:r>
            <a:r>
              <a:rPr lang="ru-RU" sz="2400" dirty="0" smtClean="0"/>
              <a:t>нание </a:t>
            </a:r>
            <a:r>
              <a:rPr lang="ru-RU" sz="2400" dirty="0"/>
              <a:t>может быть систематизированным не только в науке. </a:t>
            </a:r>
            <a:r>
              <a:rPr lang="ru-RU" sz="1200" dirty="0"/>
              <a:t>Кулинарная книга, телефонный справочник, дорожный атлас и т.д. и т.п. - везде знание классифицируется и систематизируется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</a:t>
            </a:r>
          </a:p>
          <a:p>
            <a:r>
              <a:rPr lang="ru-RU" sz="2400" dirty="0" smtClean="0"/>
              <a:t>Научная систематизация </a:t>
            </a:r>
            <a:r>
              <a:rPr lang="ru-RU" sz="2400" dirty="0"/>
              <a:t>специфична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Для нее свойственно стремление к </a:t>
            </a:r>
            <a:r>
              <a:rPr lang="ru-RU" sz="2400" i="1" u="sng" dirty="0"/>
              <a:t>полноте, непротиворечивости, четким основаниям систематизации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2400" i="1" dirty="0" smtClean="0"/>
              <a:t>Научное </a:t>
            </a:r>
            <a:r>
              <a:rPr lang="ru-RU" sz="2400" i="1" dirty="0"/>
              <a:t>знание как система имеет определенную структуру, элементами которой являются </a:t>
            </a:r>
            <a:r>
              <a:rPr lang="ru-RU" sz="2400" b="1" i="1" dirty="0"/>
              <a:t>факты, законы, теории, картины мира</a:t>
            </a:r>
            <a:r>
              <a:rPr lang="ru-RU" sz="2400" b="1" i="1" dirty="0" smtClean="0"/>
              <a:t>. </a:t>
            </a:r>
            <a:endParaRPr lang="ru-RU" sz="2400" b="1" i="1" dirty="0"/>
          </a:p>
          <a:p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31" y="116633"/>
            <a:ext cx="1547733" cy="19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6633"/>
            <a:ext cx="84249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Системность</a:t>
            </a:r>
            <a:r>
              <a:rPr lang="ru-RU" sz="4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Обычно </a:t>
            </a:r>
            <a:r>
              <a:rPr lang="ru-RU" sz="2400" dirty="0"/>
              <a:t>там, там где начинаются эмоции, исчезает порядок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В</a:t>
            </a:r>
            <a:r>
              <a:rPr lang="ru-RU" sz="2400" dirty="0" smtClean="0"/>
              <a:t>месте </a:t>
            </a:r>
            <a:r>
              <a:rPr lang="ru-RU" sz="2400" dirty="0"/>
              <a:t>с порядком - </a:t>
            </a:r>
            <a:r>
              <a:rPr lang="ru-RU" sz="2400" i="1" u="sng" dirty="0"/>
              <a:t>исчезает </a:t>
            </a:r>
            <a:r>
              <a:rPr lang="ru-RU" sz="2400" dirty="0"/>
              <a:t>и </a:t>
            </a:r>
            <a:r>
              <a:rPr lang="ru-RU" sz="2400" b="1" dirty="0"/>
              <a:t>научность</a:t>
            </a:r>
            <a:r>
              <a:rPr lang="ru-RU" sz="2400" dirty="0"/>
              <a:t>. </a:t>
            </a:r>
          </a:p>
          <a:p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5099"/>
            <a:ext cx="5832648" cy="26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04664"/>
            <a:ext cx="66247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err="1" smtClean="0"/>
              <a:t>Прогрессизм</a:t>
            </a:r>
            <a:r>
              <a:rPr lang="ru-RU" sz="4400" dirty="0" smtClean="0"/>
              <a:t>.</a:t>
            </a:r>
          </a:p>
          <a:p>
            <a:pPr lvl="0"/>
            <a:endParaRPr lang="ru-RU" sz="4400" dirty="0" smtClean="0"/>
          </a:p>
          <a:p>
            <a:pPr lvl="0"/>
            <a:r>
              <a:rPr lang="ru-RU" sz="2400" dirty="0"/>
              <a:t>Н</a:t>
            </a:r>
            <a:r>
              <a:rPr lang="ru-RU" sz="2400" dirty="0" smtClean="0"/>
              <a:t>аучное </a:t>
            </a:r>
            <a:r>
              <a:rPr lang="ru-RU" sz="2400" dirty="0"/>
              <a:t>знание должно </a:t>
            </a:r>
            <a:r>
              <a:rPr lang="ru-RU" sz="2400" dirty="0" smtClean="0"/>
              <a:t>постоянно самосовершенствоваться</a:t>
            </a:r>
            <a:r>
              <a:rPr lang="ru-RU" sz="2400" dirty="0"/>
              <a:t>.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92328"/>
            <a:ext cx="4752528" cy="2667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04664"/>
            <a:ext cx="31611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80729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</a:t>
            </a:r>
            <a:r>
              <a:rPr lang="ru-RU" sz="3600" b="1" dirty="0" smtClean="0"/>
              <a:t>польза</a:t>
            </a:r>
            <a:endParaRPr lang="ru-RU" sz="3600" b="1" dirty="0" smtClean="0"/>
          </a:p>
          <a:p>
            <a:pPr lvl="0"/>
            <a:r>
              <a:rPr lang="ru-RU" sz="4000" b="1" dirty="0" smtClean="0"/>
              <a:t> 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4771172" cy="35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83671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Применение </a:t>
            </a:r>
            <a:r>
              <a:rPr lang="ru-RU" sz="3600" b="1" dirty="0"/>
              <a:t>специфических материальных </a:t>
            </a:r>
            <a:r>
              <a:rPr lang="ru-RU" sz="3600" b="1" dirty="0" smtClean="0"/>
              <a:t>средств</a:t>
            </a:r>
            <a:r>
              <a:rPr lang="ru-RU" sz="3600" dirty="0"/>
              <a:t> </a:t>
            </a:r>
            <a:r>
              <a:rPr lang="ru-RU" sz="3600" dirty="0" smtClean="0"/>
              <a:t>(приборов).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71197"/>
            <a:ext cx="4835252" cy="39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8864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МЕТОДОЛОГИЯ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" y="1164489"/>
            <a:ext cx="3967099" cy="3982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51" y="1412776"/>
            <a:ext cx="4552983" cy="37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47667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ТЕХНОЛОГИЯ,  АЛГОРИТМ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76435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132856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Рассмотренные </a:t>
            </a:r>
            <a:r>
              <a:rPr lang="ru-RU" sz="2000" b="1" dirty="0"/>
              <a:t>критерии</a:t>
            </a:r>
            <a:r>
              <a:rPr lang="ru-RU" sz="2000" dirty="0"/>
              <a:t> являются </a:t>
            </a:r>
            <a:r>
              <a:rPr lang="ru-RU" sz="2000" i="1" u="sng" dirty="0"/>
              <a:t>идеальными нормами</a:t>
            </a:r>
            <a:r>
              <a:rPr lang="ru-RU" sz="2000" dirty="0"/>
              <a:t>, </a:t>
            </a:r>
            <a:r>
              <a:rPr lang="ru-RU" sz="2000" i="1" dirty="0"/>
              <a:t>они </a:t>
            </a:r>
            <a:r>
              <a:rPr lang="ru-RU" sz="2000" b="1" i="1" dirty="0"/>
              <a:t>не описывают </a:t>
            </a:r>
            <a:r>
              <a:rPr lang="ru-RU" sz="2000" i="1" dirty="0"/>
              <a:t>научное знание, а </a:t>
            </a:r>
            <a:r>
              <a:rPr lang="ru-RU" sz="2000" b="1" i="1" dirty="0"/>
              <a:t>предписывают</a:t>
            </a:r>
            <a:r>
              <a:rPr lang="ru-RU" sz="2000" i="1" dirty="0" smtClean="0"/>
              <a:t>.</a:t>
            </a:r>
          </a:p>
          <a:p>
            <a:pPr algn="just"/>
            <a:endParaRPr lang="ru-RU" sz="2000" i="1" dirty="0" smtClean="0"/>
          </a:p>
          <a:p>
            <a:pPr algn="just"/>
            <a:r>
              <a:rPr lang="ru-RU" sz="2000" dirty="0" smtClean="0"/>
              <a:t>Одновременное </a:t>
            </a:r>
            <a:r>
              <a:rPr lang="ru-RU" sz="2000" dirty="0"/>
              <a:t>наличие всех этих критериев </a:t>
            </a:r>
            <a:r>
              <a:rPr lang="ru-RU" sz="2000" b="1" i="1" dirty="0"/>
              <a:t>невозможно</a:t>
            </a:r>
            <a:r>
              <a:rPr lang="ru-RU" sz="2000" dirty="0"/>
              <a:t>, это лишь стремление.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Приведённая </a:t>
            </a:r>
            <a:r>
              <a:rPr lang="ru-RU" sz="2000" dirty="0"/>
              <a:t>система критериев требует </a:t>
            </a:r>
            <a:r>
              <a:rPr lang="ru-RU" sz="2000" i="1" dirty="0"/>
              <a:t>уточнения</a:t>
            </a:r>
            <a:r>
              <a:rPr lang="ru-RU" sz="2000" dirty="0"/>
              <a:t> в применении к отрасли науки (например, в </a:t>
            </a:r>
            <a:r>
              <a:rPr lang="ru-RU" sz="2000" b="1" dirty="0"/>
              <a:t>физике</a:t>
            </a:r>
            <a:r>
              <a:rPr lang="ru-RU" sz="2000" dirty="0"/>
              <a:t> главную роль играет </a:t>
            </a:r>
            <a:r>
              <a:rPr lang="ru-RU" sz="2000" i="1" u="sng" dirty="0" err="1"/>
              <a:t>интерсубъективная</a:t>
            </a:r>
            <a:r>
              <a:rPr lang="ru-RU" sz="2000" i="1" u="sng" dirty="0"/>
              <a:t> </a:t>
            </a:r>
            <a:r>
              <a:rPr lang="ru-RU" sz="2000" i="1" u="sng" dirty="0" err="1"/>
              <a:t>проверяемость</a:t>
            </a:r>
            <a:r>
              <a:rPr lang="ru-RU" sz="2000" dirty="0"/>
              <a:t>, в </a:t>
            </a:r>
            <a:r>
              <a:rPr lang="ru-RU" sz="2000" b="1" dirty="0"/>
              <a:t>математике</a:t>
            </a:r>
            <a:r>
              <a:rPr lang="ru-RU" sz="2000" dirty="0"/>
              <a:t> -</a:t>
            </a:r>
            <a:r>
              <a:rPr lang="ru-RU" sz="2000" dirty="0" smtClean="0"/>
              <a:t> </a:t>
            </a:r>
            <a:r>
              <a:rPr lang="ru-RU" sz="2000" i="1" u="sng" dirty="0"/>
              <a:t>истинность</a:t>
            </a:r>
            <a:r>
              <a:rPr lang="ru-RU" sz="2000" dirty="0"/>
              <a:t>, в </a:t>
            </a:r>
            <a:r>
              <a:rPr lang="ru-RU" sz="2000" b="1" dirty="0"/>
              <a:t>истории</a:t>
            </a:r>
            <a:r>
              <a:rPr lang="ru-RU" sz="2000" dirty="0"/>
              <a:t> -</a:t>
            </a:r>
            <a:r>
              <a:rPr lang="ru-RU" sz="2000" dirty="0" smtClean="0"/>
              <a:t> </a:t>
            </a:r>
            <a:r>
              <a:rPr lang="ru-RU" sz="2000" i="1" u="sng" dirty="0"/>
              <a:t>системность</a:t>
            </a:r>
            <a:r>
              <a:rPr lang="ru-RU" sz="2000" dirty="0"/>
              <a:t>). </a:t>
            </a:r>
          </a:p>
          <a:p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92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Знание </a:t>
            </a:r>
            <a:r>
              <a:rPr lang="ru-RU" sz="2400" dirty="0"/>
              <a:t>в </a:t>
            </a:r>
            <a:r>
              <a:rPr lang="ru-RU" sz="2400" i="1" dirty="0"/>
              <a:t>узком смысле</a:t>
            </a:r>
            <a:r>
              <a:rPr lang="ru-RU" sz="2400" dirty="0"/>
              <a:t> — это обладание </a:t>
            </a:r>
            <a:r>
              <a:rPr lang="ru-RU" sz="2400" dirty="0">
                <a:hlinkClick r:id="rId2" tooltip="Проверяемость"/>
              </a:rPr>
              <a:t>проверенной</a:t>
            </a:r>
            <a:r>
              <a:rPr lang="ru-RU" sz="2400" dirty="0"/>
              <a:t> </a:t>
            </a:r>
            <a:r>
              <a:rPr lang="ru-RU" sz="2400" dirty="0">
                <a:hlinkClick r:id="rId3" tooltip="Информация"/>
              </a:rPr>
              <a:t>информацией</a:t>
            </a:r>
            <a:r>
              <a:rPr lang="ru-RU" sz="2400" dirty="0"/>
              <a:t> (ответами на вопросы), позволяющей решать поставленную </a:t>
            </a:r>
            <a:r>
              <a:rPr lang="ru-RU" sz="2400" i="1" dirty="0"/>
              <a:t>задачу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056784" cy="39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04664"/>
            <a:ext cx="8561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 науке ценятся </a:t>
            </a:r>
            <a:r>
              <a:rPr lang="ru-RU" sz="2400" b="1" dirty="0"/>
              <a:t>оригинальные</a:t>
            </a:r>
            <a:r>
              <a:rPr lang="ru-RU" sz="2400" dirty="0"/>
              <a:t>, </a:t>
            </a:r>
            <a:r>
              <a:rPr lang="ru-RU" sz="2400" u="sng" dirty="0"/>
              <a:t>"сумасшедшие" </a:t>
            </a:r>
            <a:r>
              <a:rPr lang="ru-RU" sz="2400" dirty="0"/>
              <a:t>идеи. </a:t>
            </a:r>
            <a:endParaRPr lang="ru-RU" sz="2400" dirty="0" smtClean="0"/>
          </a:p>
          <a:p>
            <a:pPr algn="just"/>
            <a:r>
              <a:rPr lang="ru-RU" sz="2400" dirty="0" smtClean="0"/>
              <a:t>Но </a:t>
            </a:r>
            <a:r>
              <a:rPr lang="ru-RU" sz="2400" dirty="0"/>
              <a:t>ориентация на </a:t>
            </a:r>
            <a:r>
              <a:rPr lang="ru-RU" sz="2400" b="1" dirty="0"/>
              <a:t>новации </a:t>
            </a:r>
            <a:r>
              <a:rPr lang="ru-RU" sz="2400" dirty="0"/>
              <a:t>сочетается в ней со стремлением </a:t>
            </a:r>
            <a:r>
              <a:rPr lang="ru-RU" sz="2400" b="1" dirty="0" smtClean="0"/>
              <a:t>элиминировать </a:t>
            </a:r>
            <a:r>
              <a:rPr lang="ru-RU" sz="2400" u="sng" dirty="0" smtClean="0"/>
              <a:t>(изымать)</a:t>
            </a:r>
            <a:r>
              <a:rPr lang="ru-RU" sz="2400" dirty="0" smtClean="0"/>
              <a:t> из </a:t>
            </a:r>
            <a:r>
              <a:rPr lang="ru-RU" sz="2400" dirty="0"/>
              <a:t>результатов научной деятельности все </a:t>
            </a:r>
            <a:r>
              <a:rPr lang="ru-RU" sz="2400" i="1" u="sng" dirty="0"/>
              <a:t>субъективное</a:t>
            </a:r>
            <a:r>
              <a:rPr lang="ru-RU" sz="2400" u="sng" dirty="0"/>
              <a:t>,</a:t>
            </a:r>
            <a:r>
              <a:rPr lang="ru-RU" sz="2400" dirty="0"/>
              <a:t> связанное со </a:t>
            </a:r>
            <a:r>
              <a:rPr lang="ru-RU" sz="2400" i="1" dirty="0"/>
              <a:t>спецификой самого ученого. </a:t>
            </a:r>
            <a:endParaRPr lang="ru-RU" sz="2400" i="1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этом - одно из отличий науки от искусства</a:t>
            </a:r>
            <a:r>
              <a:rPr lang="ru-RU" sz="24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56907"/>
            <a:ext cx="4729708" cy="3153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22" y="2951778"/>
            <a:ext cx="2095439" cy="29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6833592" cy="3983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2" y="932615"/>
            <a:ext cx="4356388" cy="47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69411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ОБЩИЕ КРИТЕРИИ НАУЧНОГО ЗНАНИЯ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44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8720"/>
            <a:ext cx="9144000" cy="548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395536" y="222321"/>
            <a:ext cx="863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ОБЩИЕ КРИТЕРИИ НАУЧНОГО ЗНАНИЯ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68760"/>
            <a:ext cx="1774056" cy="177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Знание </a:t>
            </a:r>
            <a:r>
              <a:rPr lang="ru-RU" sz="2400" dirty="0">
                <a:solidFill>
                  <a:srgbClr val="FF0000"/>
                </a:solidFill>
              </a:rPr>
              <a:t>предмета</a:t>
            </a:r>
            <a:r>
              <a:rPr lang="ru-RU" sz="2400" dirty="0"/>
              <a:t> — уверенное понимание предмета, умение обращаться с ним, разбираться в нём, а также использовать для достижения намеченных </a:t>
            </a:r>
            <a:r>
              <a:rPr lang="ru-RU" sz="2400" i="1" dirty="0"/>
              <a:t>целей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3622767" cy="294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5982"/>
            <a:ext cx="3120560" cy="28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Знание  </a:t>
            </a:r>
            <a:r>
              <a:rPr lang="ru-RU" sz="2400" dirty="0">
                <a:hlinkClick r:id="rId2" tooltip="Рациональность"/>
              </a:rPr>
              <a:t>рационально</a:t>
            </a:r>
            <a:r>
              <a:rPr lang="ru-RU" sz="2400" dirty="0"/>
              <a:t> </a:t>
            </a:r>
            <a:r>
              <a:rPr lang="ru-RU" sz="2400" dirty="0" smtClean="0"/>
              <a:t>организовывает  </a:t>
            </a:r>
            <a:r>
              <a:rPr lang="ru-RU" sz="2400" dirty="0">
                <a:hlinkClick r:id="rId3" tooltip="Деятельность"/>
              </a:rPr>
              <a:t>деятельность</a:t>
            </a:r>
            <a:r>
              <a:rPr lang="ru-RU" sz="2400" dirty="0"/>
              <a:t> </a:t>
            </a:r>
            <a:r>
              <a:rPr lang="ru-RU" sz="2400" dirty="0" smtClean="0"/>
              <a:t>и позволяет </a:t>
            </a:r>
            <a:r>
              <a:rPr lang="ru-RU" sz="2400" dirty="0"/>
              <a:t>решать различные </a:t>
            </a:r>
            <a:r>
              <a:rPr lang="ru-RU" sz="2400" dirty="0">
                <a:hlinkClick r:id="rId4" tooltip="Проблема"/>
              </a:rPr>
              <a:t>проблемы</a:t>
            </a:r>
            <a:r>
              <a:rPr lang="ru-RU" sz="2400" dirty="0"/>
              <a:t>, возникающие в её </a:t>
            </a:r>
            <a:r>
              <a:rPr lang="ru-RU" sz="2400" dirty="0" smtClean="0"/>
              <a:t>процессе.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893362" cy="39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69411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ОБЩИЕ КРИТЕРИИ НАУЧНОГО ЗНАНИЯ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37"/>
          <a:stretch/>
        </p:blipFill>
        <p:spPr>
          <a:xfrm>
            <a:off x="539552" y="50532"/>
            <a:ext cx="7881014" cy="6885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04985"/>
            <a:ext cx="33123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88640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Научность </a:t>
            </a:r>
            <a:r>
              <a:rPr lang="ru-RU" sz="4400" dirty="0"/>
              <a:t>(научность знаний, научность исследований) - соответствие </a:t>
            </a:r>
            <a:r>
              <a:rPr lang="ru-RU" sz="4400" b="1" i="1" dirty="0"/>
              <a:t>критериям</a:t>
            </a:r>
            <a:r>
              <a:rPr lang="ru-RU" sz="4400" dirty="0"/>
              <a:t> научного знания</a:t>
            </a:r>
            <a:r>
              <a:rPr lang="ru-RU" sz="4400" dirty="0" smtClean="0"/>
              <a:t>.</a:t>
            </a:r>
          </a:p>
          <a:p>
            <a:r>
              <a:rPr lang="ru-RU" sz="4400" dirty="0" smtClean="0"/>
              <a:t> </a:t>
            </a:r>
            <a:endParaRPr lang="ru-RU" sz="4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3663067"/>
            <a:ext cx="712879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743</Words>
  <Application>Microsoft Office PowerPoint</Application>
  <PresentationFormat>Экран (4:3)</PresentationFormat>
  <Paragraphs>113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IAET SB 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Методкаб</cp:lastModifiedBy>
  <cp:revision>225</cp:revision>
  <dcterms:created xsi:type="dcterms:W3CDTF">2014-10-16T01:51:31Z</dcterms:created>
  <dcterms:modified xsi:type="dcterms:W3CDTF">2019-04-05T11:28:19Z</dcterms:modified>
</cp:coreProperties>
</file>