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40"/>
  </p:notesMasterIdLst>
  <p:sldIdLst>
    <p:sldId id="256" r:id="rId2"/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5" r:id="rId17"/>
    <p:sldId id="276" r:id="rId18"/>
    <p:sldId id="277" r:id="rId19"/>
    <p:sldId id="278" r:id="rId20"/>
    <p:sldId id="289" r:id="rId21"/>
    <p:sldId id="279" r:id="rId22"/>
    <p:sldId id="288" r:id="rId23"/>
    <p:sldId id="290" r:id="rId24"/>
    <p:sldId id="280" r:id="rId25"/>
    <p:sldId id="281" r:id="rId26"/>
    <p:sldId id="282" r:id="rId27"/>
    <p:sldId id="291" r:id="rId28"/>
    <p:sldId id="295" r:id="rId29"/>
    <p:sldId id="274" r:id="rId30"/>
    <p:sldId id="292" r:id="rId31"/>
    <p:sldId id="284" r:id="rId32"/>
    <p:sldId id="293" r:id="rId33"/>
    <p:sldId id="283" r:id="rId34"/>
    <p:sldId id="270" r:id="rId35"/>
    <p:sldId id="272" r:id="rId36"/>
    <p:sldId id="296" r:id="rId37"/>
    <p:sldId id="285" r:id="rId38"/>
    <p:sldId id="286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91383F-3D9A-4BE5-AF0E-567F9921B128}" type="datetimeFigureOut">
              <a:rPr lang="ru-RU"/>
              <a:pPr>
                <a:defRPr/>
              </a:pPr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05CBDB-BD32-48C9-83E6-7554C9203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B3B108-E1A8-47FB-BA61-65630DB8BAA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E3EF49-26C2-4ACA-9FFA-BF4DF071DFE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>
              <a:latin typeface="+mn-lt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  <p:sldLayoutId id="2147483699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693" r:id="rId9"/>
    <p:sldLayoutId id="2147483692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8429/?frame=4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1075"/>
            <a:ext cx="7740650" cy="381635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4400" dirty="0" smtClean="0"/>
              <a:t>Локальные нормативные</a:t>
            </a:r>
            <a:br>
              <a:rPr lang="ru-RU" sz="4400" dirty="0" smtClean="0"/>
            </a:br>
            <a:r>
              <a:rPr lang="ru-RU" sz="4400" dirty="0" smtClean="0"/>
              <a:t>акты ДОУ</a:t>
            </a:r>
            <a:endParaRPr lang="ru-RU" sz="4400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5229225"/>
            <a:ext cx="6480175" cy="1368425"/>
          </a:xfrm>
          <a:solidFill>
            <a:schemeClr val="accent2"/>
          </a:solidFill>
        </p:spPr>
        <p:txBody>
          <a:bodyPr/>
          <a:lstStyle/>
          <a:p>
            <a:pPr algn="r" eaLnBrk="1" hangingPunct="1"/>
            <a:r>
              <a:rPr lang="ru-RU" smtClean="0"/>
              <a:t>Сысалова О.Ф.,</a:t>
            </a:r>
          </a:p>
          <a:p>
            <a:pPr algn="r" eaLnBrk="1" hangingPunct="1"/>
            <a:r>
              <a:rPr lang="ru-RU" smtClean="0"/>
              <a:t>зам. директора МКОУ ДОВ «ГЦРО»</a:t>
            </a:r>
          </a:p>
          <a:p>
            <a:pPr eaLnBrk="1" hangingPunct="1"/>
            <a:r>
              <a:rPr lang="ru-RU" sz="1800" smtClean="0"/>
              <a:t>Октябрь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993063" cy="86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2400" smtClean="0"/>
              <a:t>Принципы издания локальных нормативных актов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351837" cy="511016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 принцип –  принцип законности.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Локальные  нормативные  акты  не  должны  противоречить  Конституции  Российской   Федерации,   федеральным   законам,   указам   Президента  Российской  Федерации,  постановлениям  Правительства  Российской  Федерации,  нормативным  правовым  актам  федеральных  органов  исполнительной  власти,  законам  и  иным  нормативным правовым актам субъектов Российской Федерации, актам органов местного самоуправления.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 сложившейся  практике  правовой  системы  Российской  Федерации  характерно  наличие  противоречий  (в  юридической   терминологии,  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коллизий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),   которые   приходится решать администрации образовательной  организации при принятии  тех  или  иных  локальных  актов.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250825" y="333375"/>
            <a:ext cx="8569325" cy="6118225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разрешения коллизий: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Первый принцип </a:t>
            </a: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  коллизия решается в пользу нормативного акта более высокой юридической силы: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приоритет  акта,  изданного  органом  (уровнем  власти),  к  компетенции которого относится данный вопрос  (принцип разграничения полномочий);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–  приоритет акта, изданного позднее:  если имеется расхождение  между  нормативными  правовыми  актами,  имеющими  равную   юридическую   силу,   то   применяется   акт,   изданный позднее;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– приоритет специальной нормы перед общей нормой:  если  расхождение  имеется  между  общим  и  специальным  актом  в  рамках  одной  отрасли  законодательства  и  специальный  акт  не  отменен изданным позднее общим актом, то применяется специальный акт.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468313" y="549275"/>
            <a:ext cx="8351837" cy="5902325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Второй принцип – обоснованность: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образовательная организация должна разрабатывать только те локальные нормативные  правовые акты, которые необходимы и (или) обязательны (принятие  которых  обязательно  в  соответствии  с  законодательством). ФЗ № 273 «Об образовании в РФ» содержит указания  на  обязательное  наличие  некоторых  локальных  нормативных  актов в каждой образовательной организации. В  образовательной организации недопустимо принимать и сохранять действие декларативных  (необеспеченных  ресурсами)  и  декоративных  (скрывающих истинные отношения) актов и норм.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Третий  принцип –   демократизм. 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Локальный   нормативный   правовой   акт не должен разрабатываться келейно. Группа разработчиков  акта  должна  включать  представителей  различных  участников образовательных отношений, заинтересованных в его  принятии. Обсуждение  проекта   локального  акта  с  участием  возможно  большего  числа  лиц,  интересы  которых  он  может затронуть.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323850" y="333375"/>
            <a:ext cx="8496300" cy="6118225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Четвертый принцип – принцип системности.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Локальный нормативный акт был органически связан с  другими локальными нормативными актами образовательной организации, не дублировал норм уже имеющихся актов, не содержал пробелов и противоречий. Необходимо регулярно проводить анализ всех имеющихся в образовательной организации локальных нормативных актов, отменять (признавать утратившими  силу)  фактически  недействующие  локальные  акты. 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При принятии новых локальных нормативных актов нужно не допускать их противоречия принятым ранее актам, а при возникновении таких противоречий – своевременно корректировать имеющиеся локальные нормативные акты.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395288" y="188913"/>
            <a:ext cx="8424862" cy="6262687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и содержание локального нормативного акта:</a:t>
            </a:r>
          </a:p>
          <a:p>
            <a:pPr marL="0" indent="0" algn="ctr" eaLnBrk="1" hangingPunct="1">
              <a:buFontTx/>
              <a:buNone/>
            </a:pPr>
            <a:endParaRPr lang="ru-RU" sz="18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  Общие  положения  (определяется  предмет  правового  регулирования,   основные   принципы   правового   регулирования,  указывается на соответствие положений действующему  законодательству,  уставу  образовательной  организации  и  др.).  </a:t>
            </a: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локальном нормативном акте, издаваемом на основании или в  развитии  закона  или  подзаконного  нормативного  акта  органа  государственной  власти  или  органа  местного  самоуправления  должны быть указаны пункт (статья) и официальные реквизиты  акта,  послужившим  основанием  для  издания  акта  образовательной организации.  </a:t>
            </a: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2.  Определение используемых в проекте понятий и терминов.  </a:t>
            </a: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3.  Основная часть. Содержит изложение конкретных правовых нормативов по регулируемому вопросу. Содержание правовых  норм  должно  быть  логически  последовательным  и  содержательно определенным, не допускающим различного понимания и толкования.  </a:t>
            </a: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4.  Определение санкций за нарушение установленных норм (если это входит в компетенцию образовательной организации). </a:t>
            </a: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5.  Порядок вступления акта в силу и способ опубликования  </a:t>
            </a:r>
          </a:p>
          <a:p>
            <a:pPr marL="0" indent="0" eaLnBrk="1" hangingPunct="1">
              <a:buFontTx/>
              <a:buNone/>
            </a:pPr>
            <a:r>
              <a:rPr lang="ru-RU" sz="18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(доведение до сведения заинтересованных лиц).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208963" cy="38163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локальные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акты необходимо принять образовательным организациям различных типов в соответствии с новым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Федеральным законом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29.12.2012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273-ФЗ «Об образовании 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Федерации» ?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1176338" y="4365625"/>
            <a:ext cx="7643812" cy="20859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571472" y="428604"/>
            <a:ext cx="7929618" cy="571504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/>
        </p:nvGraphicFramePr>
        <p:xfrm>
          <a:off x="357188" y="549275"/>
          <a:ext cx="8143875" cy="6273800"/>
        </p:xfrm>
        <a:graphic>
          <a:graphicData uri="http://schemas.openxmlformats.org/drawingml/2006/table">
            <a:tbl>
              <a:tblPr/>
              <a:tblGrid>
                <a:gridCol w="381000"/>
                <a:gridCol w="2762250"/>
                <a:gridCol w="50006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локального акта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Нормативные основания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организации сетевых форм реализации образовательных программ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сетевая форма реализации образовательных программ обеспечивает возможность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освоения обучающимся образовательной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 с использованием ресурсов нескольких организаций, осуществляющих образовательную деятельность, в том числе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иностранных, а также при необходимости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использованием ресурсов иных организаций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94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реализации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образовательных про-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 с применением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электронного обучения 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дистанционных образовательных технологий (на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основе порядка, установленного федеральным органом исполнительной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организации, осуществляющие образовательную деятельность, вправе применять электронное обучение, дистанционные образовательные технологии при реализации образовательных программ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357188" y="357188"/>
            <a:ext cx="8286750" cy="600075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428625"/>
          <a:ext cx="8143875" cy="6169025"/>
        </p:xfrm>
        <a:graphic>
          <a:graphicData uri="http://schemas.openxmlformats.org/drawingml/2006/table">
            <a:tbl>
              <a:tblPr/>
              <a:tblGrid>
                <a:gridCol w="369888"/>
                <a:gridCol w="2740025"/>
                <a:gridCol w="5033962"/>
              </a:tblGrid>
              <a:tr h="2142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формах обучения по дополнительным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образовательным про-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5 статьи 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обучения по дополнительным образовательным программам и основным программам профессионального обучения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определяются организацией, осуществляющей образовательную деятельность, самостоятельно, если иное не установлено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законодательством Российской Федерации.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882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библиотечном фонде или Перечень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используемых учебных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изданий: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реализации образовательных программ ДО…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3 статьи 18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учебные издания, используемые при реализации образовательных программ дошкольного образования, определяются организацией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9 статьи 18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реализации профессиональных образовательных программ используются учебные издания, в том числе электронные, определенные организацией, осуществляющей образовательную деятельность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500063" y="428625"/>
            <a:ext cx="8143875" cy="600075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115888"/>
          <a:ext cx="8464550" cy="6696075"/>
        </p:xfrm>
        <a:graphic>
          <a:graphicData uri="http://schemas.openxmlformats.org/drawingml/2006/table">
            <a:tbl>
              <a:tblPr/>
              <a:tblGrid>
                <a:gridCol w="367994"/>
                <a:gridCol w="2723153"/>
                <a:gridCol w="5372708"/>
              </a:tblGrid>
              <a:tr h="2918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структурном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подразделении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 2, 4 статьи 27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может иметь в своей структуре различные структурные подразделения, обеспечивающие осуществление образовательной деятельности, структурные подразделения образовательной организации действуют на основании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устава образовательной организации и положения о соответствующем структурном подразделении, утвержденного в порядке, установленном уставом образовательной организации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1447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внутреннего трудового распорядка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подпункт 1 пункта 3 статьи 28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компетенции образовательной организации в установленной сфере деятельности относится разработка правил внутреннего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трудового распорядка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330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приема обучающихся в образовательную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организацию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статьи 55, 67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приема в конкретную организацию, осуществляющую образовательную деятельность, на обучение по образовательным программам устанавливаются в части, не урегулированной законодательством об образовании, организацией, осуществляющей образовательную деятельность, самостоятельно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357188"/>
            <a:ext cx="8286750" cy="600075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357188"/>
          <a:ext cx="8286750" cy="6375400"/>
        </p:xfrm>
        <a:graphic>
          <a:graphicData uri="http://schemas.openxmlformats.org/drawingml/2006/table">
            <a:tbl>
              <a:tblPr/>
              <a:tblGrid>
                <a:gridCol w="354013"/>
                <a:gridCol w="2637234"/>
                <a:gridCol w="5295503"/>
              </a:tblGrid>
              <a:tr h="35059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осуществления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индивидуального учета результатов освоения обучающимися образовательных программ и хранения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архивах информации об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этих результатах на бумажных и (или) электронных носителях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подпункт 11 пункта 3 статьи 28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компетенции образовательной организации в установленной сфере деятельности относятся индивидуальный учет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90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об организации научно-методической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подпункт 20 пункта 3 статьи 28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компетенции образовательной организации в установленной сфере деятельности относятся организация научно-методической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работы, в том числе организация и проведение научных и методических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конференций, семинаров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1258888" y="260350"/>
            <a:ext cx="6553200" cy="57626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mtClean="0"/>
              <a:t>Понятие локального акта 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250825" y="1557338"/>
            <a:ext cx="8569325" cy="489426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Локальный акт представляет собой 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основанный на нормах законодательства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правовой документ (акт), принятый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установленном  порядке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компетентным  органом  управления  организации,  и регулирующий   внутриорганизационные   отношения.      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Основным  предназначением  локального  акта  является  детализация,  конкретизация,  дополнение,  а  иногда  и  восполнение  общей  правовой  нормы  применительно  к  условиям  конкретной  образовательной  организации с учетом особенностей и специфики трудовых отношений, образовательного процесса и иных условий.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357188"/>
            <a:ext cx="8286750" cy="600075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357188"/>
          <a:ext cx="8464550" cy="6162675"/>
        </p:xfrm>
        <a:graphic>
          <a:graphicData uri="http://schemas.openxmlformats.org/drawingml/2006/table">
            <a:tbl>
              <a:tblPr/>
              <a:tblGrid>
                <a:gridCol w="432048"/>
                <a:gridCol w="2462202"/>
                <a:gridCol w="5569605"/>
              </a:tblGrid>
              <a:tr h="329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об организации консультационной,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просветительской деятельности, деятельности 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сфере охраны здоровья 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иной не противоречащей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целям создания образовательной организации деятельности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5 статьи 28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вправе вести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консультационную, просветительскую деятельность, деятельность в сфере охраны здоровья граждан и иную не противоречащую целям создания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образовательной организации деятельность, в том числе осуществлять организацию отдыха и оздоровления обучающихся в каникулярное время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7977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 занятий обучающихся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2 статьи 30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принимает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локальные нормативные акты по основным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вопросам организации и осуществления образовательной деятельности, в том числе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регламентирующие режим занятий обучающихся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357188"/>
            <a:ext cx="8286750" cy="6072187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388" y="214313"/>
          <a:ext cx="8785225" cy="6167437"/>
        </p:xfrm>
        <a:graphic>
          <a:graphicData uri="http://schemas.openxmlformats.org/drawingml/2006/table">
            <a:tbl>
              <a:tblPr/>
              <a:tblGrid>
                <a:gridCol w="378664"/>
                <a:gridCol w="2357640"/>
                <a:gridCol w="6048671"/>
              </a:tblGrid>
              <a:tr h="3062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и основания перевода, отчисления и восстановления обучающихся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2 статьи 30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образовательная организация принимает </a:t>
                      </a: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локальные нормативные акты по основным вопросам организации и осуществления образовательной деятельности, в том числе регламентирующие порядок и основания перевода, отчисления и восстановления обучающихся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2 статьи 62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и условия восстановления в организации, осуществляющей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образовательную деятельность, обучающегося, отчисленного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инициативе этой организации, определяются локальным нормативным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актом этой организации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104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оформления возникновения, приостановления и прекращения отношений между образовательной организацией 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обучающимися и (или) родителями (законными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представителями) несовершеннолетних обучающихся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2 статьи 30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организация принимает локальные нормативные акты по основным вопросам организации и осуществления образовательной деятельности, в том числе регламентирующие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357188"/>
            <a:ext cx="8286750" cy="6072187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357188"/>
          <a:ext cx="8291513" cy="5519737"/>
        </p:xfrm>
        <a:graphic>
          <a:graphicData uri="http://schemas.openxmlformats.org/drawingml/2006/table">
            <a:tbl>
              <a:tblPr/>
              <a:tblGrid>
                <a:gridCol w="523423"/>
                <a:gridCol w="2309474"/>
                <a:gridCol w="5458758"/>
              </a:tblGrid>
              <a:tr h="552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оказания платных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образовательных услуг (в том числе основания и порядок снижения стоимости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платных образовательных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услуг) на основании правил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оказания ПОУ, утвержденных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Правительством РФ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подпункт 4 пункта 2 статьи 29;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 5, 9 статьи 54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 организации обеспечивают открытость и доступность на официальном сайте образовательной организации в сети "Интернет" документа о порядке оказания платных образовательных услуг.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Основания и порядок снижения стоимости платных образовательных услуг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устанавливаются локальным нормативным актом и доводятся до сведения обучающихся.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4213" y="549275"/>
          <a:ext cx="7848600" cy="5761038"/>
        </p:xfrm>
        <a:graphic>
          <a:graphicData uri="http://schemas.openxmlformats.org/drawingml/2006/table">
            <a:tbl>
              <a:tblPr/>
              <a:tblGrid>
                <a:gridCol w="477422"/>
                <a:gridCol w="2318904"/>
                <a:gridCol w="5052546"/>
              </a:tblGrid>
              <a:tr h="5760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комиссии по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урегулированию споров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между участниками образовательных отношений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45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комиссия по урегулированию споров между участниками образовательных отношений создается в организации, осуществляющей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образовательную деятельность, порядок создания, организации работы,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принятия решений комиссией по урегулированию споров между участниками образовательных отношений и их исполнения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устанавливается локальным нормативным актом, который принимается с учетом мнения советов обучающихся, советов родителей, а также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представительных органов работников этой организации и (или)обучающихся в ней (при их наличии)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 flipH="1">
            <a:off x="428625" y="357188"/>
            <a:ext cx="8215313" cy="6072187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88" y="428625"/>
          <a:ext cx="8607425" cy="6181725"/>
        </p:xfrm>
        <a:graphic>
          <a:graphicData uri="http://schemas.openxmlformats.org/drawingml/2006/table">
            <a:tbl>
              <a:tblPr/>
              <a:tblGrid>
                <a:gridCol w="426686"/>
                <a:gridCol w="2419974"/>
                <a:gridCol w="5760640"/>
              </a:tblGrid>
              <a:tr h="1942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соотношении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учебной и другой педагогической работы в пределах учебного года или рабочей недели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6 статьи 47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соотношение учебной (преподавательской) и другой педагогической работы в пределах рабочей недели или учебного года определяется соответствующим локальным нормативным актом организации, осуществляющей образовательную деятельность, с учетом количества часов по учебному плану, специальности и квалификации работника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377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 рабочего времени 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времени отдыха (коллективный договор и др.)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7 статьи 47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 рабочего времени и времени отдыха педагогических работников организаций, осуществляющих образовательную деятельность, определяется коллективным договором, правилами внутреннего трудового распорядка, иными локальными нормативными актами организации, осуществляющей образовательную деятельность, трудовым договором, графиками работы и расписанием занятий в соответствии с требованиями трудового законодательства и с учетом особенностей, установленных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 flipH="1">
            <a:off x="428625" y="428625"/>
            <a:ext cx="8286750" cy="607218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260350"/>
          <a:ext cx="8712200" cy="6388100"/>
        </p:xfrm>
        <a:graphic>
          <a:graphicData uri="http://schemas.openxmlformats.org/drawingml/2006/table">
            <a:tbl>
              <a:tblPr/>
              <a:tblGrid>
                <a:gridCol w="504056"/>
                <a:gridCol w="2299246"/>
                <a:gridCol w="5909666"/>
              </a:tblGrid>
              <a:tr h="3540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в целях подтверждения соответствия педагогических работников занимаемым ими должностям (на основе порядка,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установленного федеральным органом исполнительной власти)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пункты 2, 4 статьи 49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профессиональной деятельности аттестационными комиссиями,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 формируемыми организациями, осуществляющими образовательную деятельность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742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Права, обязанности и ответственность работников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образовательной организации, кроме педагогических и научных работни-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пункт 3 статьи 52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права, обязанности и ответственность работников образовательных организаций, занимающих должности, указанные в части 1 настоящей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статьи, устанавливаются законодательством Российской Федерации, уставом, правилами внутреннего трудового распорядка и иными локальными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нормативными актами образовательных организаций, должностными инструкциями и трудовыми договорами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428625"/>
            <a:ext cx="8286750" cy="57150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625" y="500063"/>
          <a:ext cx="8286750" cy="564356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42975"/>
                <a:gridCol w="2028792"/>
                <a:gridCol w="5715040"/>
              </a:tblGrid>
              <a:tr h="5643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доступа педагогов информационно-телекоммуникационным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сетям и базам данных, учебным и методическим материалам, музейным фондам, материально-техническим средствам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 3 часть 7 статьи 47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пользуются следующими академическими правами и свободами: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право на бесплатное пользование библиотеками и информационными ресурсами, а также доступ в порядке, установленном локальными нормативными актами организации, осуществляющей образовательную деятельность, к информационно-телекоммуникационным сетям и базам данных, учебным и методическим материалам, музейным фондам, материально-техническим средствам обеспечения образовательной деятельности, необходимым для качественного осуществления педагогической, научной или исследовательской деятельности в организациях, осуществляющих образовательную деятельность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428625"/>
            <a:ext cx="8286750" cy="57150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500063"/>
          <a:ext cx="8464550" cy="5943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04055"/>
                <a:gridCol w="2520280"/>
                <a:gridCol w="5439577"/>
              </a:tblGrid>
              <a:tr h="302926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реализации права педагогов на бесплатное пользование образовательными, методическими и научными услугами образовательной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организации-работодателя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 3 часть 8 статьи 47</a:t>
                      </a:r>
                    </a:p>
                    <a:p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педагогические работники пользуются следующими академическими правами и свободами: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 на бесплатное пользование образовательными, методическими и научными услугами организации, осуществляющей образовательную деятельность, в порядке, установленном законодательством Российской Федерации или локальными нормативными актами</a:t>
                      </a:r>
                      <a:endParaRPr lang="ru-RU" sz="1800" dirty="0" smtClean="0"/>
                    </a:p>
                  </a:txBody>
                  <a:tcPr/>
                </a:tc>
              </a:tr>
              <a:tr h="270798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Нормы профессиональной этики педагогических работников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организации, осуществляющей образовательную деятельность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пункт 4 статьи 47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академические права и свободы, указанные в </a:t>
                      </a:r>
                      <a:r>
                        <a:rPr lang="ru-RU" sz="1800" b="1" i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tooltip="Ссылка на текущий документ"/>
                        </a:rPr>
                        <a:t>части 3</a:t>
                      </a:r>
                      <a:r>
                        <a:rPr lang="ru-RU" sz="1800" b="1" i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настоящей статьи, должны осуществляться с соблюдением прав и свобод других участников образовательных отношений, требований законодательства Российской Федерации, норм профессиональной этики педагогических работников, закрепленных в локальных нормативных актах организации, осуществляющей образовательную деятельность</a:t>
                      </a:r>
                      <a:endParaRPr lang="ru-RU" sz="18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428625" y="428625"/>
            <a:ext cx="8286750" cy="5715000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500063"/>
          <a:ext cx="8464550" cy="5737225"/>
        </p:xfrm>
        <a:graphic>
          <a:graphicData uri="http://schemas.openxmlformats.org/drawingml/2006/table">
            <a:tbl>
              <a:tblPr/>
              <a:tblGrid>
                <a:gridCol w="504825"/>
                <a:gridCol w="2520950"/>
                <a:gridCol w="5438775"/>
              </a:tblGrid>
              <a:tr h="302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Порядок размещения, обновления информации на официальном сайте дошкольного образовательного учреждения в сети Интернет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21 ч. 3 ст. 28, ст. 29, ст.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9"/>
                    </a:solidFill>
                  </a:tcPr>
                </a:tc>
              </a:tr>
              <a:tr h="270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порядке подготовки и организации проведения самообследования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Ст.28, Ч.3, п 13 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Ч.3  К компетенции образовательной организации в установленной сфере деятельности относятся: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13) проведение самообследования, обеспечение функционирования внутренней системы оценки качества образования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620713"/>
          <a:ext cx="8856663" cy="6194425"/>
        </p:xfrm>
        <a:graphic>
          <a:graphicData uri="http://schemas.openxmlformats.org/drawingml/2006/table">
            <a:tbl>
              <a:tblPr/>
              <a:tblGrid>
                <a:gridCol w="2268538"/>
                <a:gridCol w="1252537"/>
                <a:gridCol w="5335588"/>
              </a:tblGrid>
              <a:tr h="6194425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-Коллективный договор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-Штатное расписание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-Трудовой договор с отдельным работником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-Должностные инструкции работников образовательной организации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распределении стимулирующей части фонда оплаты труда работников образовательной организации.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 26, 30, 46 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-Постановление Госкомстата РФ от 05.01.2004 №1 «Об утверждении унифицированных форм первичной учетной документации по учету труда и его оплаты»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-Постановление Госстандарта РФ от 26.12.1994 №367 (ред. от 19.06.2012) «О принятии и введении в действие Общероссийского классификатора профессий рабочих, должностей служащих и тарифных разрядов ОК 016-94»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-«Квалификационный справочник должностей руководителей, специалистов и других служащих» (утв. Постановлением Минтруда России от 21.08.1998 №37)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Минзравсоцразвития РФ от 26.08.2010 №761н «Об утверждении единого квалификационного справочника должностей руководителей, специалистов и служащих»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-Постановление Правительства РФ от 08 августа 2013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71450"/>
          <a:ext cx="8856663" cy="427038"/>
        </p:xfrm>
        <a:graphic>
          <a:graphicData uri="http://schemas.openxmlformats.org/drawingml/2006/table">
            <a:tbl>
              <a:tblPr/>
              <a:tblGrid>
                <a:gridCol w="2268538"/>
                <a:gridCol w="1187450"/>
                <a:gridCol w="5400675"/>
              </a:tblGrid>
              <a:tr h="287338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Локальные акты 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ФЗ №273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нормативные правовые документы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137525" cy="863600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Признаки локального  акта  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689600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 Само понятие локальность говорит о том, что локальный  акт  регулирует  отношения  только  внутри  отдельной  организации. «Образовательная организация принимает локальные нормативные  акты,  содержащие  нормы,  регулирующие  образовательные  отношения,  в  пределах  своей  компетенции  в  соответствии  с  законодательством  Российской  Федерации  в  порядке,  установленном ее уставом» (п. 1 ст. 30 ФЗ № 273). Локальные  акты  не  могут  регулировать  отношения,  складывающиеся  вне  образовательной организации.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2. Локальный акт разрабатывается с учетом Законов и подзаконных  актов  Российской  Федерации,  Новосибирской  области,  а  также  правовых  нормативных  актов  органов  местного  самоуправления.  </a:t>
            </a:r>
          </a:p>
          <a:p>
            <a:pPr marL="0" indent="0" eaLnBrk="1" hangingPunct="1">
              <a:buFontTx/>
              <a:buNone/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549275"/>
          <a:ext cx="8856663" cy="6265863"/>
        </p:xfrm>
        <a:graphic>
          <a:graphicData uri="http://schemas.openxmlformats.org/drawingml/2006/table">
            <a:tbl>
              <a:tblPr/>
              <a:tblGrid>
                <a:gridCol w="2268538"/>
                <a:gridCol w="1252537"/>
                <a:gridCol w="5335588"/>
              </a:tblGrid>
              <a:tr h="6265863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-Коллективный договор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-Штатное расписание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-Трудовой договор с отдельным работником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-Должностные инструкции работников образовательной организации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распределении стимулирующей части фонда оплаты труда работников образовательной организации.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 26, 30, 46 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Приказ Минзравсоцразвития РФ от 12.04.2011 №302н 9ред. От 15.05.2013) «Об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-Постановление Правительства РФ от 29.10.2002 №781 «О списках работ, профессий, должностей, специальностей и учреждений, с учетом которых досрочно назначается трудовая пенсия по старости в соответствии со статьей 27 Федерального закона «О трудовых пенсиях в Российской Федерации», и об утверждении Правил исчисления периодов работы, дающей право на досрочное назначение трудовой пенсии по старости в соответствии со статьей 27 Федерального закона «О трудовых пенсиях в Российской Федерации»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71450"/>
          <a:ext cx="8856663" cy="427038"/>
        </p:xfrm>
        <a:graphic>
          <a:graphicData uri="http://schemas.openxmlformats.org/drawingml/2006/table">
            <a:tbl>
              <a:tblPr/>
              <a:tblGrid>
                <a:gridCol w="2268538"/>
                <a:gridCol w="1187450"/>
                <a:gridCol w="5400675"/>
              </a:tblGrid>
              <a:tr h="287338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Локальные акты 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ФЗ №273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нормативные правовые документы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115888"/>
          <a:ext cx="8497887" cy="6419850"/>
        </p:xfrm>
        <a:graphic>
          <a:graphicData uri="http://schemas.openxmlformats.org/drawingml/2006/table">
            <a:tbl>
              <a:tblPr/>
              <a:tblGrid>
                <a:gridCol w="2068512"/>
                <a:gridCol w="1330325"/>
                <a:gridCol w="5099050"/>
              </a:tblGrid>
              <a:tr h="641985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-Коллективный договор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-Штатное расписание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-Трудовой договор с отдельным работником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-Должностные инструкции работников образовательной организации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распределении стимулирующей части фонда оплаты труда работников образовательной организации.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 26, 30,46 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-Постановление Минтруда РФ от 30.06.2003 №41 «Об особенностях работы по совместительству педагогических, медицинских, фармацевтических работников и работников культуры»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Приказ МОиН РФ от 27.03.2006 №69 «Об особенностях режима рабочего времени и времени отдыха педагогических и других работников образовательных учреждений»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Минфина РФ от 15.12.2010 №173н «Об ут­верждении форм первичных учетных документов и регист­ров бухгалтерского учета, применяемых органами госу­дарственной власти (государ­ственными органами), орга­нами местного самоуправле­ния, органами управления го­сударственными внебюджет­ными фондами, государствен­ными академиями наук, госу­дарственными (муниципаль­ными) учреждениями и Мето­дических указаний по их при­менению»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115888"/>
          <a:ext cx="8497887" cy="6419850"/>
        </p:xfrm>
        <a:graphic>
          <a:graphicData uri="http://schemas.openxmlformats.org/drawingml/2006/table">
            <a:tbl>
              <a:tblPr/>
              <a:tblGrid>
                <a:gridCol w="2068512"/>
                <a:gridCol w="1330325"/>
                <a:gridCol w="5099050"/>
              </a:tblGrid>
              <a:tr h="6419850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-Коллективный договор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-Штатное расписание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-Трудовой договор с отдельным работником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-Должностные инструкции работников образовательной организации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распределении стимулирующей части фонда оплаты труда работников образовательной организации.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 26, 30,46 </a:t>
                      </a: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Постановление Прави­тельства РФ от 05.08.2008 № 583 «О введении новых систем оплаты труда работни­ков федеральных бюджетных и казенных учреждений и фе­деральных государственных органов, а также гражданского персонала воинских частей, учреждений и подразделений федеральных органов испол­нительной власти, в которых законом предусмотрена воен­ная и приравненная к ней служба, оплата труда которых в настоящее время осуществ­ляется на основе Единой та­рифной сетки по оплате труда работников федеральных го­сударственных учреждений»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Минобрнауки России от 30 августа 2013 № 1014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33485" marR="3348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404813"/>
          <a:ext cx="8424862" cy="5808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907"/>
                <a:gridCol w="1211366"/>
                <a:gridCol w="4405588"/>
              </a:tblGrid>
              <a:tr h="1867058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-Договор </a:t>
                      </a:r>
                      <a:r>
                        <a:rPr lang="ru-RU" sz="1200" dirty="0">
                          <a:effectLst/>
                        </a:rPr>
                        <a:t>ОО с родителями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-Порядок </a:t>
                      </a:r>
                      <a:r>
                        <a:rPr lang="ru-RU" sz="1200" dirty="0">
                          <a:effectLst/>
                        </a:rPr>
                        <a:t>оформления возникновения, приостановления и прекращения отношений между образовательной организацией и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обучающимися и (или) родителями (законными представителями) несовершеннолетних обучающихся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537" marR="61537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Ст.26, 61, 62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537" marR="6153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</a:t>
                      </a:r>
                      <a:r>
                        <a:rPr lang="ru-RU" sz="1400" b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Министерства образования и науки Российской Федерации от 13 января 2014 г. № 8 «Об утверждении примерной формы договора об образовании по образовательным программам дошкольного»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537" marR="61537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40763">
                <a:tc>
                  <a:txBody>
                    <a:bodyPr/>
                    <a:lstStyle/>
                    <a:p>
                      <a:pPr indent="-139700">
                        <a:lnSpc>
                          <a:spcPts val="16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r>
                        <a:rPr lang="ru-RU" sz="1200" u="none" strike="noStrike" spc="0" dirty="0">
                          <a:effectLst/>
                        </a:rPr>
                        <a:t>-Инструкции по охране труда и техники </a:t>
                      </a:r>
                      <a:r>
                        <a:rPr lang="ru-RU" sz="1200" u="none" strike="noStrike" spc="0" dirty="0" smtClean="0">
                          <a:effectLst/>
                        </a:rPr>
                        <a:t>безо­пасности</a:t>
                      </a:r>
                      <a:endParaRPr lang="ru-RU" sz="1300" u="none" strike="noStrike" spc="0" dirty="0" smtClean="0">
                        <a:effectLst/>
                      </a:endParaRPr>
                    </a:p>
                    <a:p>
                      <a:pPr indent="-139700">
                        <a:lnSpc>
                          <a:spcPts val="16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36576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-</a:t>
                      </a:r>
                      <a:r>
                        <a:rPr lang="ru-RU" sz="1200" u="none" strike="noStrike" spc="0" dirty="0">
                          <a:effectLst/>
                        </a:rPr>
                        <a:t>Положение о расследовании несчастных слу­чаев с обучаю­щимися</a:t>
                      </a:r>
                      <a:endParaRPr lang="ru-RU" sz="1000" dirty="0">
                        <a:effectLst/>
                      </a:endParaRPr>
                    </a:p>
                    <a:p>
                      <a:pPr indent="-139700">
                        <a:lnSpc>
                          <a:spcPts val="16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304800" algn="l"/>
                        </a:tabLst>
                      </a:pPr>
                      <a:r>
                        <a:rPr lang="ru-RU" sz="1200" u="none" strike="noStrike" spc="0" dirty="0">
                          <a:effectLst/>
                        </a:rPr>
                        <a:t>-Расписание учебных занятий.</a:t>
                      </a:r>
                      <a:endParaRPr lang="ru-RU" sz="1300" dirty="0">
                        <a:effectLst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537" marR="61537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Ст. 41</a:t>
                      </a:r>
                      <a:endParaRPr lang="ru-RU" sz="10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537" marR="61537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-Трудовой кодекс Россий­ской Федерации от 30.12.2001 № 197-ФЗ (ред. от 23.07.2013) (с изм. и доп., вступающими в силу с 01.09.2013)</a:t>
                      </a:r>
                      <a:endParaRPr lang="ru-RU" sz="1400" dirty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-139700" algn="just">
                        <a:lnSpc>
                          <a:spcPts val="16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Приказ </a:t>
                      </a:r>
                      <a:r>
                        <a:rPr lang="ru-RU" sz="1400" u="none" strike="noStrike" spc="0" dirty="0" err="1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sz="1400" u="none" strike="noStrike" spc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Рос­сии от 30.08.2013 № 1014 «Об утверждении Порядка органи­зации и осуществления обра­зовательной деятельности по основным общеобразователь­ным программам - образова­тельным программам дошко­льного образования»</a:t>
                      </a:r>
                      <a:endParaRPr lang="ru-RU" sz="1400" dirty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-139700" algn="just">
                        <a:lnSpc>
                          <a:spcPts val="16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ru-RU" sz="1400" u="none" strike="noStrike" spc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kern="12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Постановление Главного государственного санитарного врача Российской Федерации от 15 мая 2013 г. № 26 г. Москва от "Об утверждении СанПиН 2.4.1.3049-13 «</a:t>
                      </a:r>
                      <a:r>
                        <a:rPr lang="ru-RU" sz="1400" dirty="0" err="1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Санитарно</a:t>
                      </a: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эпидемиологические требования к устройству, содержанию и организации режима работы дошкольных образовательных организаций»</a:t>
                      </a:r>
                    </a:p>
                    <a:p>
                      <a:pPr indent="-139700" algn="just">
                        <a:lnSpc>
                          <a:spcPts val="16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80670" algn="l"/>
                        </a:tabLst>
                      </a:pP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537" marR="61537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333375"/>
          <a:ext cx="8496300" cy="5554663"/>
        </p:xfrm>
        <a:graphic>
          <a:graphicData uri="http://schemas.openxmlformats.org/drawingml/2006/table">
            <a:tbl>
              <a:tblPr/>
              <a:tblGrid>
                <a:gridCol w="3313113"/>
                <a:gridCol w="741362"/>
                <a:gridCol w="4441825"/>
              </a:tblGrid>
              <a:tr h="5554663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-Правила внутреннего трудового распорядка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комиссии по урегулированию споров между участниками образовательных отношений</a:t>
                      </a:r>
                    </a:p>
                  </a:txBody>
                  <a:tcPr marL="62059" marR="62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Ст.47, ч. 6, ст. 45</a:t>
                      </a:r>
                    </a:p>
                  </a:txBody>
                  <a:tcPr marL="62059" marR="62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-ТК РФ, ст.190 Порядок утверждения правил внутреннего трудового распорядка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-Федеральный закон от 24.07.1998 №124-ФЗ (ред. от 02.07.2013) «Об основных гарантиях прав ребенка а Российской Федерации» ст.9 Меры по защите прав ребенка при осуществлении деятельности в области его образования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МО РФ от 07.12.2000 №3570 «Об утверждении Положения о порядке и условиях предоставления педагогическим работникам образовательных учреждений длительного отпуска сроком до одного года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МОиН РФ от 24.12.2010 №2075 «О продолжительности рабочего времени (норме часов педагогической работы за ставку заработной платы) педагогических работников»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Приказ МОиН РФ от 27.03.2006 №69 «Об особенностях режима рабочего времени и времени отдыха педагогических и других работников образовательных учреждений»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- Приказ МОиН РФ от 07 апреля 2014 г. №276 «Об утверждении Порядка проведения аттестации педагогических работников организаций, осуществляющих образовательную деятельность»</a:t>
                      </a:r>
                    </a:p>
                  </a:txBody>
                  <a:tcPr marL="62059" marR="6205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950" y="188913"/>
          <a:ext cx="8640763" cy="6048375"/>
        </p:xfrm>
        <a:graphic>
          <a:graphicData uri="http://schemas.openxmlformats.org/drawingml/2006/table">
            <a:tbl>
              <a:tblPr/>
              <a:tblGrid>
                <a:gridCol w="3240088"/>
                <a:gridCol w="1800225"/>
                <a:gridCol w="3600450"/>
              </a:tblGrid>
              <a:tr h="6048375">
                <a:tc>
                  <a:txBody>
                    <a:bodyPr/>
                    <a:lstStyle/>
                    <a:p>
                      <a:pPr marL="0" marR="0" lvl="0" indent="-139700" algn="just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приеме обучаю­щихся в образо­вательную орга­низацию.</a:t>
                      </a:r>
                    </a:p>
                    <a:p>
                      <a:pPr marL="0" marR="0" lvl="0" indent="-1397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-Положение о порядке перевода и отчисления обучающихся из образовательных организаций</a:t>
                      </a:r>
                    </a:p>
                    <a:p>
                      <a:pPr marL="0" marR="0" lvl="0" indent="-139700" algn="l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5425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9960" marR="5996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Ст.9,34,44</a:t>
                      </a:r>
                    </a:p>
                  </a:txBody>
                  <a:tcPr marL="59960" marR="5996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-Письмо  Минобрнауки России  от 8 августа 2013 года № 08-1063 «О рекомендациях по порядку комплектования образовательных учреждений, реализующих основную общеобразовательную программу дошкольного образования»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-Приказ Министерства образования и науки Российской Федерации от 8 апреля 2014 г. № 293 «Об утверждении порядка приема на обучение по образовательным программам дошкольного образования»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6060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60" marR="5996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E3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476250"/>
          <a:ext cx="8496300" cy="5689600"/>
        </p:xfrm>
        <a:graphic>
          <a:graphicData uri="http://schemas.openxmlformats.org/drawingml/2006/table">
            <a:tbl>
              <a:tblPr/>
              <a:tblGrid>
                <a:gridCol w="3671888"/>
                <a:gridCol w="1284287"/>
                <a:gridCol w="3540125"/>
              </a:tblGrid>
              <a:tr h="2554288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о порядке подготовки и организации проведения самообследования 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Ст.28, Ч.3, п 13 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4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Минобрнауки РФ от 14.06. 2013 г. № 462 «Об утверждении Порядка проведения самообследования образовательной организацией»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Минобрнауки России от 10. 12.2013 г. №1324 «Об утверждении показателей деятельности образовательной организации, подлежащей самообследованию»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4EE"/>
                    </a:solidFill>
                  </a:tcPr>
                </a:tc>
              </a:tr>
              <a:tr h="3135313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-Приказ, утверждающий  дорожную карту по  внедрению ФГОС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о создании в образовательной организации рабочей группы по введению ФГОС ДО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-Порядок разработки основной образовательной программы дошкольного образования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об утверждении основной образовательной программы дошкольного образования образовательной организации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ст. 13, п. 6 ч. 3 ст. 28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Минобрнауки России  от 17 октября  2013 г. № 1155 «Об утверждении Федерального государственного образовательного стандарта дошкольного образования»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-Письмо Минобрнауки России от 28 февраля 2014 № 08-249 «Комментарии к ФГОС дошкольного образования»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5832" marR="5583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C"/>
                    </a:solidFill>
                  </a:tcPr>
                </a:tc>
              </a:tr>
            </a:tbl>
          </a:graphicData>
        </a:graphic>
      </p:graphicFrame>
      <p:sp>
        <p:nvSpPr>
          <p:cNvPr id="5224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750" y="333375"/>
          <a:ext cx="8280400" cy="6218238"/>
        </p:xfrm>
        <a:graphic>
          <a:graphicData uri="http://schemas.openxmlformats.org/drawingml/2006/table">
            <a:tbl>
              <a:tblPr/>
              <a:tblGrid>
                <a:gridCol w="1944688"/>
                <a:gridCol w="1366837"/>
                <a:gridCol w="4968875"/>
              </a:tblGrid>
              <a:tr h="5997575"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Порядок размещения, обновления информации на официальном сайте дошкольного образовательного учреждения в сети Интернет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482" marR="604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п. 21 ч. 3 ст. 28, ст. 29, ст. 97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482" marR="604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-Постановление Правительства РФ от 10 июля 2013 г. N 582 "Об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организации"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Федеральный закон от 27.07.2006 № 152-ФЗ (ред. от 05.04.2013 с изменениями, вступившими в силу с 19.04.2013) «О персональных данных»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Постановление Правитель­ства РФ от 20.08.2013 № 719 «О государственной информа­ционной системе государст­венного надзора в сфере обра­зования»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Письмо Минобрнауки Рос­сии от 22.07.2013 № 09-889 «О размещении на официальном сайте образовательной орга­низации информации»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-Письмо Минобрнауки Рос­сии от 18.07.2013 № 08-950 «О направлении рекомендаций» (вместе с «Рекомендациями по предоставлению гражданам - потребителям услуг дополни­тельной необходимой и досто­верной информации о дея­тельности государственных (муниципальных) дошколь­ных образовательных организаций и общеобразовательных организаций»).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-Письмо Рособразования от 29.07.2009 № 17-110 «Об обеспечении защиты персо­нальных данных»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-Приказ Рособрнадзора от 29 мая 2014 г. № 785 «Об утверждении требований к структуре официального сайта образовательной организации в информационно- телекомуникационной сети «Интернет» и формату предоставления на нем информации»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ts val="1613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0482" marR="6048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4274" name="Объект 2"/>
          <p:cNvSpPr>
            <a:spLocks noGrp="1"/>
          </p:cNvSpPr>
          <p:nvPr>
            <p:ph idx="1"/>
          </p:nvPr>
        </p:nvSpPr>
        <p:spPr>
          <a:xfrm>
            <a:off x="611188" y="476250"/>
            <a:ext cx="8208962" cy="5975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smtClean="0"/>
          </a:p>
          <a:p>
            <a:pPr marL="0" indent="0" eaLnBrk="1" hangingPunct="1">
              <a:buFontTx/>
              <a:buNone/>
            </a:pPr>
            <a:endParaRPr lang="ru-RU" smtClean="0"/>
          </a:p>
          <a:p>
            <a:pPr marL="0" indent="0" eaLnBrk="1" hangingPunct="1">
              <a:buFontTx/>
              <a:buNone/>
            </a:pPr>
            <a:endParaRPr lang="ru-RU" smtClean="0"/>
          </a:p>
          <a:p>
            <a:pPr marL="0" indent="0" eaLnBrk="1" hangingPunct="1">
              <a:buFontTx/>
              <a:buNone/>
            </a:pPr>
            <a:endParaRPr lang="ru-RU" smtClean="0"/>
          </a:p>
          <a:p>
            <a:pPr marL="0" indent="0" eaLnBrk="1" hangingPunct="1">
              <a:buFontTx/>
              <a:buNone/>
            </a:pPr>
            <a:endParaRPr lang="ru-RU" smtClean="0"/>
          </a:p>
          <a:p>
            <a:pPr marL="0" indent="0" algn="ctr" eaLnBrk="1" hangingPunct="1">
              <a:buFontTx/>
              <a:buNone/>
            </a:pPr>
            <a:r>
              <a:rPr lang="ru-RU" b="1" smtClean="0">
                <a:solidFill>
                  <a:schemeClr val="accent1"/>
                </a:solidFill>
              </a:rPr>
              <a:t>СПАСИБО ЗА ВНИМАНИЕ !</a:t>
            </a:r>
          </a:p>
          <a:p>
            <a:pPr marL="0" indent="0" algn="ctr" eaLnBrk="1" hangingPunct="1">
              <a:buFontTx/>
              <a:buNone/>
            </a:pPr>
            <a:endParaRPr lang="ru-RU" smtClean="0"/>
          </a:p>
          <a:p>
            <a:pPr marL="0" indent="0" algn="ctr" eaLnBrk="1" hangingPunct="1"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УСПЕХОВ В РАБОТЕ!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137525" cy="647700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Признаки локального  акта  :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713788" cy="5761038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3. Локальный акт образовательной организации – это официальный  правовой  акт,  письменный  документ,  который  должен иметь  все  необходимые  реквизиты:  наименование,  дата  издания,   регистрационный   номер    (по   необходимости),   подпись  уполномоченного лица, виды согласования (по необходимости),  печать образовательной организации.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4. Для  разработки  и  принятия  локального  акта  необходимо привлекать  всех  субъектов  образовательных   отношений,  что  позволяет   сформировать   высокую   культуру   их   соблюдения.  «При принятии локальных нормативных актов, затрагивающих права  обучающихся  и  работников  образовательной  организации, учитывается мнение советов обучающихся, советов родителей,  представительных  органов  обучающихся,  а  также  в  порядке и в случаях, которые предусмотрены трудовым законодательством, представительных органов работников (при наличии  таких представительных органов)» (п. 3 ст. 30 ФЗ № 273).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80400" cy="719138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Локальные  акты  образовательной  организации  могут  быть  </a:t>
            </a:r>
            <a:b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индивидуальными и нормативными.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351837" cy="4894262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1.   Индивидуальные   локальные   акты   используются   для 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юридического оформления конкретного  управленческого  решения и рассчитаны на однократные применения. Например,  приказы  о наложении взыскания, о поощрении,  о приеме на  работу и т. д. 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2. Локальный  нормативный  акт  должен  содержать  обязательные  для  исполнения  всеми  работниками  школы  и  (или)  обучающимися и (или) некоторыми работниками школы и (или)  обучающимися  нормы  и  правила  поведения.  Данный  вид  локального акта рассчитан на неоднократное и длительное (до замены, применения, признания не действительным) применение. 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Например,  Устав  образовательной  организации,  должностные 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инструкции      работников,     положения   об   органах   управления,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структурных подразделениях и т. д.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1773238"/>
            <a:ext cx="8135937" cy="4678362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dirty="0" smtClean="0">
                <a:solidFill>
                  <a:schemeClr val="bg2"/>
                </a:solidFill>
              </a:rPr>
              <a:t>Локальные      акты    образовательной       организации      издаются в разных формах: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</a:rPr>
              <a:t>постановление,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</a:rPr>
              <a:t>приказ,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</a:rPr>
              <a:t>решение, 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</a:rPr>
              <a:t>инструкция;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</a:rPr>
              <a:t> положение, 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chemeClr val="bg2"/>
                </a:solidFill>
              </a:rPr>
              <a:t> правила</a:t>
            </a:r>
          </a:p>
          <a:p>
            <a:pPr marL="0" indent="0" eaLnBrk="1" hangingPunct="1">
              <a:buFontTx/>
              <a:buNone/>
              <a:defRPr/>
            </a:pPr>
            <a:r>
              <a:rPr lang="ru-RU" dirty="0">
                <a:solidFill>
                  <a:schemeClr val="bg2"/>
                </a:solidFill>
              </a:rPr>
              <a:t>и</a:t>
            </a:r>
            <a:r>
              <a:rPr lang="ru-RU" dirty="0" smtClean="0">
                <a:solidFill>
                  <a:schemeClr val="bg2"/>
                </a:solidFill>
              </a:rPr>
              <a:t> т.д.</a:t>
            </a:r>
          </a:p>
          <a:p>
            <a:pPr marL="0" indent="0" eaLnBrk="1" hangingPunct="1">
              <a:buFontTx/>
              <a:buNone/>
              <a:defRPr/>
            </a:pP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539750" y="620713"/>
            <a:ext cx="8280400" cy="583088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rgbClr val="FF0000"/>
                </a:solidFill>
              </a:rPr>
              <a:t>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       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–  локальный  нормативный  или  индивидуальный правовой акт, содержащий решение коллегиального органа управления образовательной организации.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 локальный   нормативный   или   индивидуальный  (распорядительный) локальный акт, издаваемый руководителем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 решения  основных  и  оперативных  задач,  стоящих  перед образовательной организацией. Например,  приказ о приеме  на  работу, приказ о зачислении  обучающегося в  образовательную организацию  (индивидуальные  локальные  акты),  приказы  об  утверждении   правил   внутреннего   распорядка   школы,   правил внутреннего  распорядка  обучающихся  (локальные  нормативные акты). </a:t>
            </a:r>
          </a:p>
          <a:p>
            <a:pPr marL="0" indent="0" eaLnBrk="1" hangingPunct="1">
              <a:buFontTx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Локальные  нормативные  акты, принимаемые  в  виде положений, инструкций и правил утверждаются и вводятся в действие приказами.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395288" y="908050"/>
            <a:ext cx="8569325" cy="5184775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–  локальный  правовой  акт,  принимаемый  общим  собранием  работников  (обучающихся,  их  законных  представителей) для реализации права на участие в управлении образовательной организацией. Например, решение педагогического совета, решение общего собрания. </a:t>
            </a:r>
          </a:p>
          <a:p>
            <a:pPr marL="0" indent="0" eaLnBrk="1" hangingPunct="1">
              <a:buFontTx/>
              <a:buNone/>
            </a:pP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Положение       </a:t>
            </a:r>
            <a:r>
              <a:rPr lang="ru-RU" sz="2400" b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–  локальный  нормативный  акт,  устанавливающий правовой статус органа управления образовательной организации, структурного подразделения образовательной организации  или  основные  правила  (порядок,  процедуру,  регламент) реализации  образовательной организацией какого-либо из своих правомочий.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5288" y="404813"/>
            <a:ext cx="8569325" cy="6192837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Инструкция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 локальный  нормативный  акт,  устанавливающий  порядок  и способ  осуществления, выполнения чего-либо.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Инструкцией определяют правовой статус (права, обязанности,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ответственность)  работника  по  занимаемой  должности,   безопасные  приемы  работы,  правила  ведения  делопроизводства.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Для инструкции характерны императивные (повелительные, не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допускающие   выбора)   нормативные   предписания.                Наиболее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распространенные  виды  инструкций  –  должностные  инструкции  работников  образовательной  организации,  инструкции  по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охране  труда  и  технике  безопасности,  инструкция  по  ведению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делопроизводства. </a:t>
            </a:r>
          </a:p>
          <a:p>
            <a:pPr marL="0" indent="0" eaLnBrk="1" hangingPunct="1">
              <a:buFontTx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–  локальный нормативный акт, регламентирующий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организационные,        дисциплинарные,        хозяйственные       и   иные  </a:t>
            </a:r>
          </a:p>
          <a:p>
            <a:pPr marL="0" indent="0" eaLnBrk="1" hangingPunct="1">
              <a:buFontTx/>
              <a:buNone/>
            </a:pPr>
            <a:r>
              <a:rPr lang="ru-RU" sz="2000" b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специальные стороны деятельности образовательной организации и ее работников, обучающихся и их законных представителей.  Типичным  примером  этого  вида  локальных  актов  могут  служить  правила  внутреннего  трудового  распорядка,  правила  внутреннего распорядка обучающихся.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</Template>
  <TotalTime>481</TotalTime>
  <Words>3495</Words>
  <Application>Microsoft Office PowerPoint</Application>
  <PresentationFormat>Экран (4:3)</PresentationFormat>
  <Paragraphs>375</Paragraphs>
  <Slides>38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template</vt:lpstr>
      <vt:lpstr>template</vt:lpstr>
      <vt:lpstr>Локальные нормативные акты ДОУ</vt:lpstr>
      <vt:lpstr>Понятие локального акта </vt:lpstr>
      <vt:lpstr> Признаки локального  акта  : </vt:lpstr>
      <vt:lpstr> Признаки локального  акта  :  </vt:lpstr>
      <vt:lpstr>  Локальные  акты  образовательной  организации  могут  быть   индивидуальными и нормативными.  </vt:lpstr>
      <vt:lpstr>Слайд 6</vt:lpstr>
      <vt:lpstr>Слайд 7</vt:lpstr>
      <vt:lpstr>Слайд 8</vt:lpstr>
      <vt:lpstr>Слайд 9</vt:lpstr>
      <vt:lpstr>Принципы издания локальных нормативных актов</vt:lpstr>
      <vt:lpstr>Слайд 11</vt:lpstr>
      <vt:lpstr>Слайд 12</vt:lpstr>
      <vt:lpstr>Слайд 13</vt:lpstr>
      <vt:lpstr>Слайд 14</vt:lpstr>
      <vt:lpstr>Какие локальные нормативные акты необходимо принять образовательным организациям различных типов в соответствии с новым Федеральным законом от 29.12.2012  № 273-ФЗ «Об образовании в Российской Федерации» ? 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Сысалова Ольга Филипповна</dc:creator>
  <cp:lastModifiedBy>Svetlana</cp:lastModifiedBy>
  <cp:revision>23</cp:revision>
  <dcterms:created xsi:type="dcterms:W3CDTF">2014-05-13T11:43:24Z</dcterms:created>
  <dcterms:modified xsi:type="dcterms:W3CDTF">2014-10-31T05:50:02Z</dcterms:modified>
</cp:coreProperties>
</file>