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3" r:id="rId4"/>
    <p:sldId id="284" r:id="rId5"/>
    <p:sldId id="276" r:id="rId6"/>
    <p:sldId id="286" r:id="rId7"/>
    <p:sldId id="277" r:id="rId8"/>
    <p:sldId id="265" r:id="rId9"/>
    <p:sldId id="279" r:id="rId10"/>
    <p:sldId id="280" r:id="rId11"/>
    <p:sldId id="281" r:id="rId12"/>
    <p:sldId id="282" r:id="rId13"/>
    <p:sldId id="285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85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7" y="4077072"/>
            <a:ext cx="3165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8 сентября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20061"/>
            <a:ext cx="1541950" cy="1517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768" y="1196752"/>
            <a:ext cx="5137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Международный 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день грамотности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Пословицы и поговорки о грамотности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008">
            <a:off x="211670" y="718117"/>
            <a:ext cx="2389320" cy="179199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21120987">
            <a:off x="827584" y="2852936"/>
            <a:ext cx="3657600" cy="30472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Кто </a:t>
            </a:r>
            <a:r>
              <a:rPr lang="ru-RU" dirty="0"/>
              <a:t>грамоте горазд, тому не пропасть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Грамота </a:t>
            </a:r>
            <a:r>
              <a:rPr lang="ru-RU" dirty="0"/>
              <a:t>правдой сильна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Без </a:t>
            </a:r>
            <a:r>
              <a:rPr lang="ru-RU" dirty="0"/>
              <a:t>грамоты, как в потемках.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 rot="549423">
            <a:off x="4920470" y="2039848"/>
            <a:ext cx="3657600" cy="37673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Книга </a:t>
            </a:r>
            <a:r>
              <a:rPr lang="ru-RU" sz="2400" dirty="0"/>
              <a:t>в счастье украшает, а в несчастье утешает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   С </a:t>
            </a:r>
            <a:r>
              <a:rPr lang="ru-RU" sz="2400" dirty="0"/>
              <a:t>книгами знаться – ума набраться.</a:t>
            </a:r>
          </a:p>
        </p:txBody>
      </p:sp>
    </p:spTree>
    <p:extLst>
      <p:ext uri="{BB962C8B-B14F-4D97-AF65-F5344CB8AC3E}">
        <p14:creationId xmlns:p14="http://schemas.microsoft.com/office/powerpoint/2010/main" val="296462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12776"/>
            <a:ext cx="5636096" cy="945232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«Какое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это счастье — быть грамотным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!»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М. Горький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040" y="3140968"/>
            <a:ext cx="3945632" cy="26753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«Обучать народ – значит </a:t>
            </a:r>
            <a:r>
              <a:rPr lang="ru-RU" dirty="0"/>
              <a:t>делать его лучше; просвещать </a:t>
            </a:r>
            <a:r>
              <a:rPr lang="ru-RU" dirty="0" smtClean="0"/>
              <a:t>народ – значит </a:t>
            </a:r>
            <a:r>
              <a:rPr lang="ru-RU" dirty="0"/>
              <a:t>повышать его нравственность; делать его </a:t>
            </a:r>
            <a:r>
              <a:rPr lang="ru-RU" dirty="0" smtClean="0"/>
              <a:t>грамотным – значит </a:t>
            </a:r>
            <a:r>
              <a:rPr lang="ru-RU" dirty="0"/>
              <a:t>цивилизовать </a:t>
            </a:r>
            <a:r>
              <a:rPr lang="ru-RU" dirty="0" smtClean="0"/>
              <a:t>его».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                             В. Гюго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lvl="4"/>
            <a:endParaRPr lang="ru-RU" dirty="0"/>
          </a:p>
          <a:p>
            <a:pPr algn="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3657600" cy="376732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«Грамотность </a:t>
            </a:r>
            <a:r>
              <a:rPr lang="ru-RU" dirty="0"/>
              <a:t>драгоценна для нас только как дорога к </a:t>
            </a:r>
            <a:r>
              <a:rPr lang="ru-RU" dirty="0" smtClean="0"/>
              <a:t>развитию».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                    Д.И</a:t>
            </a:r>
            <a:r>
              <a:rPr lang="ru-RU" dirty="0"/>
              <a:t>. Писарев</a:t>
            </a:r>
          </a:p>
          <a:p>
            <a:pPr marL="0" indent="0">
              <a:buNone/>
            </a:pPr>
            <a:r>
              <a:rPr lang="ru-RU" dirty="0" smtClean="0"/>
              <a:t>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3882877" cy="28401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5151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79912" y="3925043"/>
            <a:ext cx="3810000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А.С. Пушкин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39552" y="1052736"/>
            <a:ext cx="5754688" cy="3767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* * *</a:t>
            </a:r>
          </a:p>
          <a:p>
            <a:pPr marL="0" indent="0">
              <a:buNone/>
            </a:pPr>
            <a:r>
              <a:rPr lang="ru-RU" dirty="0"/>
              <a:t>О сколько нам открытий чудных</a:t>
            </a:r>
            <a:br>
              <a:rPr lang="ru-RU" dirty="0"/>
            </a:br>
            <a:r>
              <a:rPr lang="ru-RU" dirty="0"/>
              <a:t>Готовят просвещенья дух</a:t>
            </a:r>
            <a:br>
              <a:rPr lang="ru-RU" dirty="0"/>
            </a:br>
            <a:r>
              <a:rPr lang="ru-RU" dirty="0"/>
              <a:t>И опыт, сын ошибок трудных,</a:t>
            </a:r>
            <a:br>
              <a:rPr lang="ru-RU" dirty="0"/>
            </a:br>
            <a:r>
              <a:rPr lang="ru-RU" dirty="0"/>
              <a:t>И гений, парадоксов друг,</a:t>
            </a:r>
            <a:br>
              <a:rPr lang="ru-RU" dirty="0"/>
            </a:br>
            <a:r>
              <a:rPr lang="ru-RU" dirty="0"/>
              <a:t>И случай, бог изобретатель...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2841201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17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997839"/>
            <a:ext cx="741682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4F81BD"/>
              </a:buClr>
            </a:pPr>
            <a:r>
              <a:rPr lang="ru-RU" sz="2400" dirty="0" smtClean="0">
                <a:solidFill>
                  <a:schemeClr val="tx2"/>
                </a:solidFill>
              </a:rPr>
              <a:t>      «По </a:t>
            </a:r>
            <a:r>
              <a:rPr lang="ru-RU" sz="2400" dirty="0">
                <a:solidFill>
                  <a:schemeClr val="tx2"/>
                </a:solidFill>
              </a:rPr>
              <a:t>случаю </a:t>
            </a:r>
            <a:r>
              <a:rPr lang="ru-RU" sz="2400" dirty="0" smtClean="0">
                <a:solidFill>
                  <a:schemeClr val="tx2"/>
                </a:solidFill>
              </a:rPr>
              <a:t>Международного дня грамотности </a:t>
            </a:r>
            <a:r>
              <a:rPr lang="ru-RU" sz="2400" dirty="0">
                <a:solidFill>
                  <a:schemeClr val="tx2"/>
                </a:solidFill>
              </a:rPr>
              <a:t>я призываю всех, чья деятельность непосредственно связана с образованием, но не только их – ибо образование в той или иной степени касается каждого из нас – приложить максимальные усилия для того, чтобы стать еще на один шаг ближе к обществу, в котором нет места </a:t>
            </a:r>
            <a:r>
              <a:rPr lang="ru-RU" sz="2400" dirty="0" smtClean="0">
                <a:solidFill>
                  <a:schemeClr val="tx2"/>
                </a:solidFill>
              </a:rPr>
              <a:t>неграмотности». </a:t>
            </a:r>
          </a:p>
          <a:p>
            <a:pPr lvl="0" algn="just">
              <a:spcBef>
                <a:spcPct val="20000"/>
              </a:spcBef>
              <a:buClr>
                <a:srgbClr val="4F81BD"/>
              </a:buClr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</a:t>
            </a:r>
            <a:r>
              <a:rPr lang="ru-RU" sz="2400" dirty="0" smtClean="0">
                <a:solidFill>
                  <a:srgbClr val="1F497D"/>
                </a:solidFill>
              </a:rPr>
              <a:t>Генеральный </a:t>
            </a:r>
            <a:r>
              <a:rPr lang="ru-RU" sz="2400" dirty="0">
                <a:solidFill>
                  <a:srgbClr val="1F497D"/>
                </a:solidFill>
              </a:rPr>
              <a:t>директор ЮНЕСКО Одри </a:t>
            </a:r>
            <a:r>
              <a:rPr lang="ru-RU" sz="2400" dirty="0" err="1">
                <a:solidFill>
                  <a:srgbClr val="1F497D"/>
                </a:solidFill>
              </a:rPr>
              <a:t>Азуле</a:t>
            </a:r>
            <a:endParaRPr lang="ru-RU" sz="2400" dirty="0">
              <a:solidFill>
                <a:srgbClr val="1F497D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2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7650088" cy="990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Презентация подготовлена фондом «Родное слово» при поддержке Центра русского языка НГОНБ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87624" y="4005064"/>
            <a:ext cx="68580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Тема Международного дня грамотности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«Грамотность и развитие навыков».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543800" cy="2779712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648139" cy="1020688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8 сентября 2018 года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4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052736"/>
            <a:ext cx="7543800" cy="42484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Arial"/>
              </a:rPr>
              <a:t>       </a:t>
            </a:r>
            <a:r>
              <a:rPr lang="ru-RU" dirty="0" smtClean="0"/>
              <a:t>Грамотность </a:t>
            </a:r>
            <a:r>
              <a:rPr lang="ru-RU" dirty="0"/>
              <a:t>является правом человека и основой для обучения на протяжении всей жизни.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Благодаря </a:t>
            </a:r>
            <a:r>
              <a:rPr lang="ru-RU" dirty="0"/>
              <a:t>своему «множительному эффекту» грамотность способствует </a:t>
            </a:r>
            <a:r>
              <a:rPr lang="ru-RU" dirty="0" smtClean="0"/>
              <a:t>снижению </a:t>
            </a:r>
            <a:r>
              <a:rPr lang="ru-RU" dirty="0"/>
              <a:t>уровня детской смертности, сдерживанию темпов роста населения, достижению гендерного равенства и обеспечению устойчивого развития, мира и демократии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13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700808"/>
            <a:ext cx="7543800" cy="4032448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Clr>
                <a:srgbClr val="4F81BD"/>
              </a:buClr>
              <a:buNone/>
            </a:pPr>
            <a:r>
              <a:rPr lang="ru-RU" dirty="0">
                <a:latin typeface="Arial"/>
              </a:rPr>
              <a:t> </a:t>
            </a:r>
            <a:r>
              <a:rPr lang="ru-RU" dirty="0" smtClean="0">
                <a:latin typeface="Arial"/>
              </a:rPr>
              <a:t>      </a:t>
            </a:r>
          </a:p>
          <a:p>
            <a:pPr marL="0" lvl="0" indent="0" algn="just">
              <a:buClr>
                <a:srgbClr val="4F81BD"/>
              </a:buClr>
              <a:buNone/>
            </a:pPr>
            <a:endParaRPr lang="ru-RU" dirty="0">
              <a:latin typeface="Arial"/>
            </a:endParaRPr>
          </a:p>
          <a:p>
            <a:pPr marL="0" lvl="0" indent="0" algn="just">
              <a:buClr>
                <a:srgbClr val="4F81BD"/>
              </a:buClr>
              <a:buNone/>
            </a:pPr>
            <a:endParaRPr lang="ru-RU" dirty="0" smtClean="0">
              <a:latin typeface="Arial"/>
            </a:endParaRPr>
          </a:p>
          <a:p>
            <a:pPr marL="0" lvl="0" indent="0" algn="just">
              <a:buClr>
                <a:srgbClr val="4F81BD"/>
              </a:buClr>
              <a:buNone/>
            </a:pPr>
            <a:endParaRPr lang="ru-RU" dirty="0">
              <a:latin typeface="Arial"/>
            </a:endParaRPr>
          </a:p>
          <a:p>
            <a:pPr marL="0" lvl="0" indent="0" algn="just">
              <a:buClr>
                <a:srgbClr val="4F81BD"/>
              </a:buClr>
              <a:buNone/>
            </a:pPr>
            <a:endParaRPr lang="ru-RU" dirty="0" smtClean="0"/>
          </a:p>
          <a:p>
            <a:pPr marL="0" lvl="0" indent="0" algn="just">
              <a:buClr>
                <a:srgbClr val="4F81BD"/>
              </a:buClr>
              <a:buNone/>
            </a:pPr>
            <a:r>
              <a:rPr lang="ru-RU" dirty="0" smtClean="0"/>
              <a:t>       «</a:t>
            </a:r>
            <a:r>
              <a:rPr lang="ru-RU" dirty="0"/>
              <a:t>Благодаря навыкам грамотности каждый из нас может стать хозяином своей </a:t>
            </a:r>
            <a:r>
              <a:rPr lang="ru-RU" dirty="0" smtClean="0"/>
              <a:t>судьбы</a:t>
            </a:r>
            <a:r>
              <a:rPr lang="ru-RU" dirty="0"/>
              <a:t>.</a:t>
            </a:r>
            <a:r>
              <a:rPr lang="ru-RU" dirty="0" smtClean="0"/>
              <a:t> Овладение </a:t>
            </a:r>
            <a:r>
              <a:rPr lang="ru-RU" dirty="0"/>
              <a:t>грамотностью представляет собой первый шаг на пути к свободе, к преодолению социальных и экономических барьеров. Грамотность составляет непременное условие развития каждого человека в отдельности и общества в целом. Грамотность позволяет разорвать порочный круг социального и гендерного неравенства».</a:t>
            </a:r>
            <a:r>
              <a:rPr lang="ru-RU" dirty="0" smtClean="0"/>
              <a:t> </a:t>
            </a:r>
          </a:p>
          <a:p>
            <a:pPr marL="0" lvl="0" indent="0" algn="just">
              <a:buClr>
                <a:srgbClr val="4F81BD"/>
              </a:buClr>
              <a:buNone/>
            </a:pPr>
            <a:r>
              <a:rPr lang="ru-RU" dirty="0" smtClean="0"/>
              <a:t>              Генеральный </a:t>
            </a:r>
            <a:r>
              <a:rPr lang="ru-RU" dirty="0"/>
              <a:t>директор ЮНЕСКО Одри </a:t>
            </a:r>
            <a:r>
              <a:rPr lang="ru-RU" dirty="0" err="1"/>
              <a:t>Азуле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248472" cy="314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23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27363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Несмотря на достигнутый прогресс, проблемы в области грамотности сохраняются, и в то же время требования к уровню навыков, необходимых для работы, быстро меняются. В этом году Всемирный день грамотности исследует и выявляет комплексные подходы, которые одновременно могут способствовать развитию грамотности и навыков, чтобы в конечном итоге улучшить жизнь и работу людей и способствовать созданию справедливого и устойчивого общества.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 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dirty="0" smtClean="0"/>
              <a:t>ЮНЕСКО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24944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5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842448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Сегодня</a:t>
            </a:r>
            <a:r>
              <a:rPr lang="ru-RU" dirty="0"/>
              <a:t>, в условиях непрерывно меняющегося мира, мы сталкиваемся с еще одной проблемой, вызванной стремительными темпами технологического прогресса. Для того чтобы найти свое место в обществе, трудоустроиться и быть способным эффективно решать социальные, экономические и экологические проблемы, уже недостаточно владеть традиционными навыками чтения, письма и счета: необходимо в дополнение к этому обладать новыми знаниями и навыками, в частности в области цифровых технологий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(Из Послания Генерального директора ЮНЕСКО, 2018)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02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136904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/>
              <a:t>Праздник был учрежден ЮНЕСКО 8 сентября 1965 </a:t>
            </a:r>
            <a:r>
              <a:rPr lang="ru-RU" dirty="0" smtClean="0"/>
              <a:t>года в Тегеране по </a:t>
            </a:r>
            <a:r>
              <a:rPr lang="ru-RU" dirty="0"/>
              <a:t>рекомендации Всемирного конгресса министров просвещения по вопросам ликвидации </a:t>
            </a:r>
            <a:r>
              <a:rPr lang="ru-RU" dirty="0" smtClean="0"/>
              <a:t>неграмотности. </a:t>
            </a:r>
            <a:r>
              <a:rPr lang="ru-RU" dirty="0"/>
              <a:t>Впервые праздник отмечали в 1966 </a:t>
            </a:r>
            <a:r>
              <a:rPr lang="ru-RU" dirty="0" smtClean="0"/>
              <a:t>году.</a:t>
            </a:r>
          </a:p>
          <a:p>
            <a:pPr marL="0" indent="0" algn="just">
              <a:buNone/>
            </a:pPr>
            <a:r>
              <a:rPr lang="ru-RU" dirty="0" smtClean="0"/>
              <a:t>    Главные мероприятия проходят в Париже: на конференции обсуждаются вопросы развития общества, вручаются Международные премии ЮНЕСКО в области грамотности.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В России в этот день проходят выставки, фестивали, акции, уроки грамотности.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3240360" cy="15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4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04132"/>
            <a:ext cx="2901950" cy="229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764703"/>
            <a:ext cx="4362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По данным ЮНЕСКО:</a:t>
            </a: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750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миллионов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молодых людей и взрослых по-прежнему не могут читать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писать.</a:t>
            </a: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250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миллионов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детей не могут получить базовые навыки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грамотности.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 шесть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из десяти детей и подростков, то есть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около 617 миллионов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человек, не обладают базовыми навыками чтения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счета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2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Большинство неграмотных людей в мире составляют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женщины.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609600"/>
            <a:ext cx="4024064" cy="53396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Грамотность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расширяет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права и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возможности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отдельных людей, семей и общин и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повышает качество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их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жизни,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способствует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искоренению нищеты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обеспечению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устойчивого развития, мира и демократии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2616882" cy="17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2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980728"/>
            <a:ext cx="67818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Кого можно назвать грамотным?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320480" cy="37673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ГРАМОТНЫЙ</a:t>
            </a:r>
            <a:r>
              <a:rPr lang="ru-RU" dirty="0" smtClean="0"/>
              <a:t>, -</a:t>
            </a:r>
            <a:r>
              <a:rPr lang="ru-RU" dirty="0" err="1" smtClean="0"/>
              <a:t>ая</a:t>
            </a:r>
            <a:r>
              <a:rPr lang="ru-RU" dirty="0" smtClean="0"/>
              <a:t>, -</a:t>
            </a:r>
            <a:r>
              <a:rPr lang="ru-RU" dirty="0" err="1" smtClean="0"/>
              <a:t>ое</a:t>
            </a:r>
            <a:r>
              <a:rPr lang="ru-RU" dirty="0" smtClean="0"/>
              <a:t>; -</a:t>
            </a:r>
            <a:r>
              <a:rPr lang="ru-RU" dirty="0" err="1" smtClean="0"/>
              <a:t>тен</a:t>
            </a:r>
            <a:r>
              <a:rPr lang="ru-RU" dirty="0" smtClean="0"/>
              <a:t>, -</a:t>
            </a:r>
            <a:r>
              <a:rPr lang="ru-RU" dirty="0" err="1" smtClean="0"/>
              <a:t>тна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b="1" dirty="0" smtClean="0"/>
              <a:t>1. </a:t>
            </a:r>
            <a:r>
              <a:rPr lang="ru-RU" dirty="0" smtClean="0"/>
              <a:t>Умеющий читать и писать, а также умеющий писать грамматически правильно, без ошибок. </a:t>
            </a:r>
            <a:r>
              <a:rPr lang="ru-RU" i="1" dirty="0" smtClean="0"/>
              <a:t>Г. человек</a:t>
            </a:r>
            <a:r>
              <a:rPr lang="ru-RU" dirty="0" smtClean="0"/>
              <a:t>.          </a:t>
            </a:r>
            <a:br>
              <a:rPr lang="ru-RU" dirty="0" smtClean="0"/>
            </a:br>
            <a:r>
              <a:rPr lang="ru-RU" b="1" dirty="0" smtClean="0"/>
              <a:t>2. </a:t>
            </a:r>
            <a:r>
              <a:rPr lang="ru-RU" dirty="0" smtClean="0"/>
              <a:t>Обладающий необходимыми знаниями, сведениями в какой-н. области. </a:t>
            </a:r>
            <a:r>
              <a:rPr lang="ru-RU" i="1" dirty="0" smtClean="0"/>
              <a:t>Г. инженер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b="1" dirty="0" smtClean="0"/>
              <a:t>3. </a:t>
            </a:r>
            <a:r>
              <a:rPr lang="ru-RU" dirty="0" smtClean="0"/>
              <a:t>Выполненный без ошибок, со знанием дела. </a:t>
            </a:r>
            <a:r>
              <a:rPr lang="ru-RU" i="1" dirty="0" smtClean="0"/>
              <a:t>Г. чертеж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Ожегов С. И</a:t>
            </a:r>
            <a:r>
              <a:rPr lang="ru-RU" dirty="0" smtClean="0"/>
              <a:t>. Словарь </a:t>
            </a:r>
            <a:r>
              <a:rPr lang="ru-RU" dirty="0"/>
              <a:t>русского языка: </a:t>
            </a:r>
            <a:r>
              <a:rPr lang="ru-RU" dirty="0" smtClean="0"/>
              <a:t>70</a:t>
            </a:r>
            <a:r>
              <a:rPr lang="ru-RU" dirty="0"/>
              <a:t> 000 </a:t>
            </a:r>
            <a:r>
              <a:rPr lang="ru-RU" dirty="0" smtClean="0"/>
              <a:t>слов.</a:t>
            </a:r>
            <a:r>
              <a:rPr lang="ru-RU" dirty="0"/>
              <a:t> </a:t>
            </a:r>
            <a:r>
              <a:rPr lang="ru-RU" dirty="0" smtClean="0"/>
              <a:t>– М</a:t>
            </a:r>
            <a:r>
              <a:rPr lang="ru-RU" dirty="0"/>
              <a:t>., </a:t>
            </a:r>
            <a:r>
              <a:rPr lang="ru-RU" dirty="0" smtClean="0"/>
              <a:t>1989.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 924</a:t>
            </a:r>
            <a:r>
              <a:rPr lang="ru-RU" dirty="0"/>
              <a:t> с.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946938" cy="2278757"/>
          </a:xfrm>
        </p:spPr>
      </p:pic>
    </p:spTree>
    <p:extLst>
      <p:ext uri="{BB962C8B-B14F-4D97-AF65-F5344CB8AC3E}">
        <p14:creationId xmlns:p14="http://schemas.microsoft.com/office/powerpoint/2010/main" val="2392186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634</TotalTime>
  <Words>583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Impact</vt:lpstr>
      <vt:lpstr>Times New Roman</vt:lpstr>
      <vt:lpstr>NewsPrint</vt:lpstr>
      <vt:lpstr>Презентация PowerPoint</vt:lpstr>
      <vt:lpstr>8 сентября 2018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Кого можно назвать грамотным?</vt:lpstr>
      <vt:lpstr>Пословицы и поговорки о грамотности</vt:lpstr>
      <vt:lpstr>«Какое это счастье — быть грамотным!» М. Горький  </vt:lpstr>
      <vt:lpstr>А.С. Пушкин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Вера Владимировна Воскобойникова</cp:lastModifiedBy>
  <cp:revision>51</cp:revision>
  <dcterms:modified xsi:type="dcterms:W3CDTF">2018-09-05T09:08:13Z</dcterms:modified>
</cp:coreProperties>
</file>