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757" r:id="rId3"/>
    <p:sldId id="740" r:id="rId4"/>
    <p:sldId id="767" r:id="rId5"/>
    <p:sldId id="768" r:id="rId6"/>
    <p:sldId id="769" r:id="rId7"/>
    <p:sldId id="781" r:id="rId8"/>
    <p:sldId id="782" r:id="rId9"/>
    <p:sldId id="792" r:id="rId10"/>
    <p:sldId id="790" r:id="rId11"/>
    <p:sldId id="791" r:id="rId12"/>
    <p:sldId id="786" r:id="rId13"/>
    <p:sldId id="789" r:id="rId14"/>
    <p:sldId id="787" r:id="rId15"/>
    <p:sldId id="774" r:id="rId16"/>
    <p:sldId id="773" r:id="rId17"/>
    <p:sldId id="756" r:id="rId18"/>
    <p:sldId id="775" r:id="rId19"/>
    <p:sldId id="776" r:id="rId20"/>
    <p:sldId id="778" r:id="rId21"/>
    <p:sldId id="788" r:id="rId22"/>
  </p:sldIdLst>
  <p:sldSz cx="12190413" cy="6859588"/>
  <p:notesSz cx="6797675" cy="9926638"/>
  <p:defaultTextStyle>
    <a:defPPr>
      <a:defRPr lang="ru-RU"/>
    </a:defPPr>
    <a:lvl1pPr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608013" indent="-1508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1217613" indent="-3032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827213" indent="-4556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2436813" indent="-6080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749" userDrawn="1">
          <p15:clr>
            <a:srgbClr val="A4A3A4"/>
          </p15:clr>
        </p15:guide>
        <p15:guide id="3" orient="horz" pos="21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008080"/>
    <a:srgbClr val="0B969D"/>
    <a:srgbClr val="009999"/>
    <a:srgbClr val="66FFFF"/>
    <a:srgbClr val="255793"/>
    <a:srgbClr val="00823B"/>
    <a:srgbClr val="285EA0"/>
    <a:srgbClr val="298B7F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89" autoAdjust="0"/>
    <p:restoredTop sz="91092" autoAdjust="0"/>
  </p:normalViewPr>
  <p:slideViewPr>
    <p:cSldViewPr>
      <p:cViewPr varScale="1">
        <p:scale>
          <a:sx n="105" d="100"/>
          <a:sy n="105" d="100"/>
        </p:scale>
        <p:origin x="756" y="102"/>
      </p:cViewPr>
      <p:guideLst>
        <p:guide orient="horz" pos="2251"/>
        <p:guide pos="3749"/>
        <p:guide orient="horz" pos="2161"/>
      </p:guideLst>
    </p:cSldViewPr>
  </p:slideViewPr>
  <p:outlineViewPr>
    <p:cViewPr>
      <p:scale>
        <a:sx n="33" d="100"/>
        <a:sy n="33" d="100"/>
      </p:scale>
      <p:origin x="0" y="-47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55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E1D818-DFB2-4C9C-8932-4B7B3E413624}" type="doc">
      <dgm:prSet loTypeId="urn:microsoft.com/office/officeart/2005/8/layout/hProcess9" loCatId="process" qsTypeId="urn:microsoft.com/office/officeart/2005/8/quickstyle/simple3" qsCatId="simple" csTypeId="urn:microsoft.com/office/officeart/2005/8/colors/accent6_2" csCatId="accent6" phldr="1"/>
      <dgm:spPr/>
    </dgm:pt>
    <dgm:pt modelId="{EAA4C27C-9C2E-4652-85E1-2C52F09C2F29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rgbClr val="009999"/>
          </a:solidFill>
        </a:ln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Выявление факторов, провоцирующих вовлечение в зависимое поведение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A3A8DA-F255-41C0-BD3A-20123EB5DA8D}" type="parTrans" cxnId="{ED60DF4E-3C61-4B78-9252-A672A40C2809}">
      <dgm:prSet/>
      <dgm:spPr/>
      <dgm:t>
        <a:bodyPr/>
        <a:lstStyle/>
        <a:p>
          <a:endParaRPr lang="ru-RU"/>
        </a:p>
      </dgm:t>
    </dgm:pt>
    <dgm:pt modelId="{CBD1D2D7-5799-4C4B-B032-23AAE0415E96}" type="sibTrans" cxnId="{ED60DF4E-3C61-4B78-9252-A672A40C2809}">
      <dgm:prSet/>
      <dgm:spPr/>
      <dgm:t>
        <a:bodyPr/>
        <a:lstStyle/>
        <a:p>
          <a:endParaRPr lang="ru-RU"/>
        </a:p>
      </dgm:t>
    </dgm:pt>
    <dgm:pt modelId="{A2E386E9-7300-45B4-9096-0DFD1F4DF3D3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Мотивирование обучающихся на </a:t>
          </a:r>
          <a:r>
            <a:rPr lang="ru-RU" alt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самоисследование</a:t>
          </a:r>
          <a:r>
            <a:rPr lang="ru-RU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саморазвитие</a:t>
          </a:r>
          <a:endParaRPr lang="ru-RU" altLang="ru-RU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1756FB-F58B-4C98-A8D8-D8987D3963FB}" type="parTrans" cxnId="{C4DB1625-75DE-4F65-AF2F-92CCA068C80E}">
      <dgm:prSet/>
      <dgm:spPr/>
      <dgm:t>
        <a:bodyPr/>
        <a:lstStyle/>
        <a:p>
          <a:endParaRPr lang="ru-RU"/>
        </a:p>
      </dgm:t>
    </dgm:pt>
    <dgm:pt modelId="{67D6C462-C48A-4236-B77D-83758EFEFE93}" type="sibTrans" cxnId="{C4DB1625-75DE-4F65-AF2F-92CCA068C80E}">
      <dgm:prSet/>
      <dgm:spPr/>
      <dgm:t>
        <a:bodyPr/>
        <a:lstStyle/>
        <a:p>
          <a:endParaRPr lang="ru-RU"/>
        </a:p>
      </dgm:t>
    </dgm:pt>
    <dgm:pt modelId="{62355A53-4E75-4FDF-B45E-A088BD989EB1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Информационно-просветительская (профилактическая работа)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5D0E02-205F-4E5D-B785-0980F17FEC73}" type="parTrans" cxnId="{41130EB1-02A8-4A0D-BAE7-19BA98C0BF9F}">
      <dgm:prSet/>
      <dgm:spPr/>
      <dgm:t>
        <a:bodyPr/>
        <a:lstStyle/>
        <a:p>
          <a:endParaRPr lang="ru-RU"/>
        </a:p>
      </dgm:t>
    </dgm:pt>
    <dgm:pt modelId="{2EFEFAA7-BC8D-42EC-8D56-6FCC07DF329E}" type="sibTrans" cxnId="{41130EB1-02A8-4A0D-BAE7-19BA98C0BF9F}">
      <dgm:prSet/>
      <dgm:spPr/>
      <dgm:t>
        <a:bodyPr/>
        <a:lstStyle/>
        <a:p>
          <a:endParaRPr lang="ru-RU"/>
        </a:p>
      </dgm:t>
    </dgm:pt>
    <dgm:pt modelId="{43A1A431-445A-4F1E-822F-87792BA05814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Психолого-педагогическая помощь и сопровождение</a:t>
          </a:r>
          <a:endParaRPr lang="ru-RU" sz="1800" dirty="0">
            <a:ln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2F7A0-318A-4E20-BB8B-0C121CB4822D}" type="sibTrans" cxnId="{0CAD6AD2-9F38-442B-B90F-8B29F300C071}">
      <dgm:prSet/>
      <dgm:spPr/>
      <dgm:t>
        <a:bodyPr/>
        <a:lstStyle/>
        <a:p>
          <a:endParaRPr lang="ru-RU"/>
        </a:p>
      </dgm:t>
    </dgm:pt>
    <dgm:pt modelId="{7C41F0D0-FD59-4F47-9F41-0D8F74FA3941}" type="parTrans" cxnId="{0CAD6AD2-9F38-442B-B90F-8B29F300C071}">
      <dgm:prSet/>
      <dgm:spPr/>
      <dgm:t>
        <a:bodyPr/>
        <a:lstStyle/>
        <a:p>
          <a:endParaRPr lang="ru-RU"/>
        </a:p>
      </dgm:t>
    </dgm:pt>
    <dgm:pt modelId="{23DFD83E-B721-485E-85A8-33C84085C83D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Коррекционная работа на индивидуальном и групповом уровне</a:t>
          </a:r>
          <a:endParaRPr lang="ru-RU" altLang="ru-RU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7E2DAE-0F09-4AFF-8466-1EE71DC411D1}" type="parTrans" cxnId="{B3149874-8894-47B9-8C97-A4E5EA90FBE0}">
      <dgm:prSet/>
      <dgm:spPr/>
      <dgm:t>
        <a:bodyPr/>
        <a:lstStyle/>
        <a:p>
          <a:endParaRPr lang="ru-RU"/>
        </a:p>
      </dgm:t>
    </dgm:pt>
    <dgm:pt modelId="{A9A099E0-A3CD-43EF-99C8-F1F43D360BEB}" type="sibTrans" cxnId="{B3149874-8894-47B9-8C97-A4E5EA90FBE0}">
      <dgm:prSet/>
      <dgm:spPr/>
      <dgm:t>
        <a:bodyPr/>
        <a:lstStyle/>
        <a:p>
          <a:endParaRPr lang="ru-RU"/>
        </a:p>
      </dgm:t>
    </dgm:pt>
    <dgm:pt modelId="{1522B33B-23BE-4882-A8FF-A02CF3BA42E0}" type="pres">
      <dgm:prSet presAssocID="{CAE1D818-DFB2-4C9C-8932-4B7B3E413624}" presName="CompostProcess" presStyleCnt="0">
        <dgm:presLayoutVars>
          <dgm:dir/>
          <dgm:resizeHandles val="exact"/>
        </dgm:presLayoutVars>
      </dgm:prSet>
      <dgm:spPr/>
    </dgm:pt>
    <dgm:pt modelId="{4FFB7927-1481-4525-8581-338985D08E36}" type="pres">
      <dgm:prSet presAssocID="{CAE1D818-DFB2-4C9C-8932-4B7B3E413624}" presName="arrow" presStyleLbl="bgShp" presStyleIdx="0" presStyleCnt="1" custScaleX="117647" custLinFactNeighborX="0" custLinFactNeighborY="-1275"/>
      <dgm:spPr>
        <a:solidFill>
          <a:srgbClr val="0B969D"/>
        </a:solidFill>
      </dgm:spPr>
    </dgm:pt>
    <dgm:pt modelId="{8D63FE7C-17F9-45E0-B368-02619B31DEF5}" type="pres">
      <dgm:prSet presAssocID="{CAE1D818-DFB2-4C9C-8932-4B7B3E413624}" presName="linearProcess" presStyleCnt="0"/>
      <dgm:spPr/>
    </dgm:pt>
    <dgm:pt modelId="{81E90C86-071E-41B3-B02B-FF3285895161}" type="pres">
      <dgm:prSet presAssocID="{EAA4C27C-9C2E-4652-85E1-2C52F09C2F29}" presName="textNode" presStyleLbl="node1" presStyleIdx="0" presStyleCnt="5" custScaleX="80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39A454-E145-45C0-B742-F6D9A057BAA6}" type="pres">
      <dgm:prSet presAssocID="{CBD1D2D7-5799-4C4B-B032-23AAE0415E96}" presName="sibTrans" presStyleCnt="0"/>
      <dgm:spPr/>
    </dgm:pt>
    <dgm:pt modelId="{DBAEA177-7C82-43F6-AAC2-2C0287FC8198}" type="pres">
      <dgm:prSet presAssocID="{A2E386E9-7300-45B4-9096-0DFD1F4DF3D3}" presName="textNode" presStyleLbl="node1" presStyleIdx="1" presStyleCnt="5" custScaleX="81908" custLinFactNeighborX="-51703" custLinFactNeighborY="-3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43CA0-A1E2-4273-807F-EB304F6C3616}" type="pres">
      <dgm:prSet presAssocID="{67D6C462-C48A-4236-B77D-83758EFEFE93}" presName="sibTrans" presStyleCnt="0"/>
      <dgm:spPr/>
    </dgm:pt>
    <dgm:pt modelId="{F898DA34-10B6-4381-8093-0110333DC1F5}" type="pres">
      <dgm:prSet presAssocID="{23DFD83E-B721-485E-85A8-33C84085C83D}" presName="textNode" presStyleLbl="node1" presStyleIdx="2" presStyleCnt="5" custScaleX="81908" custLinFactNeighborX="-89268" custLinFactNeighborY="-3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610C6F-634C-4908-A8C3-5EBF3599F106}" type="pres">
      <dgm:prSet presAssocID="{A9A099E0-A3CD-43EF-99C8-F1F43D360BEB}" presName="sibTrans" presStyleCnt="0"/>
      <dgm:spPr/>
    </dgm:pt>
    <dgm:pt modelId="{9DA1E88E-3FA0-460A-8703-0D20D5A53DF8}" type="pres">
      <dgm:prSet presAssocID="{43A1A431-445A-4F1E-822F-87792BA05814}" presName="textNode" presStyleLbl="node1" presStyleIdx="3" presStyleCnt="5" custScaleX="76177" custLinFactNeighborX="-94347" custLinFactNeighborY="-3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3DFDCE-E292-4B8B-B88B-DB4007D2DBA5}" type="pres">
      <dgm:prSet presAssocID="{9662F7A0-318A-4E20-BB8B-0C121CB4822D}" presName="sibTrans" presStyleCnt="0"/>
      <dgm:spPr/>
    </dgm:pt>
    <dgm:pt modelId="{86583D35-B055-40EA-80BF-3E439A2B53CB}" type="pres">
      <dgm:prSet presAssocID="{62355A53-4E75-4FDF-B45E-A088BD989EB1}" presName="textNode" presStyleLbl="node1" presStyleIdx="4" presStyleCnt="5" custScaleX="83339" custScaleY="98481" custLinFactX="-6104" custLinFactNeighborX="-100000" custLinFactNeighborY="-4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B775FA-8B98-493C-B6FF-5864BD200428}" type="presOf" srcId="{EAA4C27C-9C2E-4652-85E1-2C52F09C2F29}" destId="{81E90C86-071E-41B3-B02B-FF3285895161}" srcOrd="0" destOrd="0" presId="urn:microsoft.com/office/officeart/2005/8/layout/hProcess9"/>
    <dgm:cxn modelId="{82CA2DF0-A922-4474-9BA3-E35CD22F6DAE}" type="presOf" srcId="{62355A53-4E75-4FDF-B45E-A088BD989EB1}" destId="{86583D35-B055-40EA-80BF-3E439A2B53CB}" srcOrd="0" destOrd="0" presId="urn:microsoft.com/office/officeart/2005/8/layout/hProcess9"/>
    <dgm:cxn modelId="{41130EB1-02A8-4A0D-BAE7-19BA98C0BF9F}" srcId="{CAE1D818-DFB2-4C9C-8932-4B7B3E413624}" destId="{62355A53-4E75-4FDF-B45E-A088BD989EB1}" srcOrd="4" destOrd="0" parTransId="{BE5D0E02-205F-4E5D-B785-0980F17FEC73}" sibTransId="{2EFEFAA7-BC8D-42EC-8D56-6FCC07DF329E}"/>
    <dgm:cxn modelId="{B3149874-8894-47B9-8C97-A4E5EA90FBE0}" srcId="{CAE1D818-DFB2-4C9C-8932-4B7B3E413624}" destId="{23DFD83E-B721-485E-85A8-33C84085C83D}" srcOrd="2" destOrd="0" parTransId="{697E2DAE-0F09-4AFF-8466-1EE71DC411D1}" sibTransId="{A9A099E0-A3CD-43EF-99C8-F1F43D360BEB}"/>
    <dgm:cxn modelId="{ED60DF4E-3C61-4B78-9252-A672A40C2809}" srcId="{CAE1D818-DFB2-4C9C-8932-4B7B3E413624}" destId="{EAA4C27C-9C2E-4652-85E1-2C52F09C2F29}" srcOrd="0" destOrd="0" parTransId="{62A3A8DA-F255-41C0-BD3A-20123EB5DA8D}" sibTransId="{CBD1D2D7-5799-4C4B-B032-23AAE0415E96}"/>
    <dgm:cxn modelId="{B277D1B1-9110-4804-BD1A-7F5967689F52}" type="presOf" srcId="{43A1A431-445A-4F1E-822F-87792BA05814}" destId="{9DA1E88E-3FA0-460A-8703-0D20D5A53DF8}" srcOrd="0" destOrd="0" presId="urn:microsoft.com/office/officeart/2005/8/layout/hProcess9"/>
    <dgm:cxn modelId="{30484EB5-01A4-4A03-B7A4-6AE8D92763AB}" type="presOf" srcId="{CAE1D818-DFB2-4C9C-8932-4B7B3E413624}" destId="{1522B33B-23BE-4882-A8FF-A02CF3BA42E0}" srcOrd="0" destOrd="0" presId="urn:microsoft.com/office/officeart/2005/8/layout/hProcess9"/>
    <dgm:cxn modelId="{C4DB1625-75DE-4F65-AF2F-92CCA068C80E}" srcId="{CAE1D818-DFB2-4C9C-8932-4B7B3E413624}" destId="{A2E386E9-7300-45B4-9096-0DFD1F4DF3D3}" srcOrd="1" destOrd="0" parTransId="{111756FB-F58B-4C98-A8D8-D8987D3963FB}" sibTransId="{67D6C462-C48A-4236-B77D-83758EFEFE93}"/>
    <dgm:cxn modelId="{0CAD6AD2-9F38-442B-B90F-8B29F300C071}" srcId="{CAE1D818-DFB2-4C9C-8932-4B7B3E413624}" destId="{43A1A431-445A-4F1E-822F-87792BA05814}" srcOrd="3" destOrd="0" parTransId="{7C41F0D0-FD59-4F47-9F41-0D8F74FA3941}" sibTransId="{9662F7A0-318A-4E20-BB8B-0C121CB4822D}"/>
    <dgm:cxn modelId="{A58B1647-B0A1-47B6-B29A-BB2D65FC427F}" type="presOf" srcId="{23DFD83E-B721-485E-85A8-33C84085C83D}" destId="{F898DA34-10B6-4381-8093-0110333DC1F5}" srcOrd="0" destOrd="0" presId="urn:microsoft.com/office/officeart/2005/8/layout/hProcess9"/>
    <dgm:cxn modelId="{5620855A-28F4-41D4-B06C-317E0E777CA0}" type="presOf" srcId="{A2E386E9-7300-45B4-9096-0DFD1F4DF3D3}" destId="{DBAEA177-7C82-43F6-AAC2-2C0287FC8198}" srcOrd="0" destOrd="0" presId="urn:microsoft.com/office/officeart/2005/8/layout/hProcess9"/>
    <dgm:cxn modelId="{8BD3B3AE-FAD8-4D56-8AF5-5FF4BC474F44}" type="presParOf" srcId="{1522B33B-23BE-4882-A8FF-A02CF3BA42E0}" destId="{4FFB7927-1481-4525-8581-338985D08E36}" srcOrd="0" destOrd="0" presId="urn:microsoft.com/office/officeart/2005/8/layout/hProcess9"/>
    <dgm:cxn modelId="{D0773ECE-3D81-4BC2-8276-C1078C4C5456}" type="presParOf" srcId="{1522B33B-23BE-4882-A8FF-A02CF3BA42E0}" destId="{8D63FE7C-17F9-45E0-B368-02619B31DEF5}" srcOrd="1" destOrd="0" presId="urn:microsoft.com/office/officeart/2005/8/layout/hProcess9"/>
    <dgm:cxn modelId="{FBA9253F-ABF7-47FB-87CA-A235F821817D}" type="presParOf" srcId="{8D63FE7C-17F9-45E0-B368-02619B31DEF5}" destId="{81E90C86-071E-41B3-B02B-FF3285895161}" srcOrd="0" destOrd="0" presId="urn:microsoft.com/office/officeart/2005/8/layout/hProcess9"/>
    <dgm:cxn modelId="{ACD3A912-BD28-462E-966E-C7BA3158D2C9}" type="presParOf" srcId="{8D63FE7C-17F9-45E0-B368-02619B31DEF5}" destId="{4D39A454-E145-45C0-B742-F6D9A057BAA6}" srcOrd="1" destOrd="0" presId="urn:microsoft.com/office/officeart/2005/8/layout/hProcess9"/>
    <dgm:cxn modelId="{5B43F900-2B68-4324-A02F-97063EDF340A}" type="presParOf" srcId="{8D63FE7C-17F9-45E0-B368-02619B31DEF5}" destId="{DBAEA177-7C82-43F6-AAC2-2C0287FC8198}" srcOrd="2" destOrd="0" presId="urn:microsoft.com/office/officeart/2005/8/layout/hProcess9"/>
    <dgm:cxn modelId="{D4A4761E-FAB9-4A7F-B7F2-9DF4BE59F073}" type="presParOf" srcId="{8D63FE7C-17F9-45E0-B368-02619B31DEF5}" destId="{E6743CA0-A1E2-4273-807F-EB304F6C3616}" srcOrd="3" destOrd="0" presId="urn:microsoft.com/office/officeart/2005/8/layout/hProcess9"/>
    <dgm:cxn modelId="{16410C04-075E-4F02-A98A-750CB604B335}" type="presParOf" srcId="{8D63FE7C-17F9-45E0-B368-02619B31DEF5}" destId="{F898DA34-10B6-4381-8093-0110333DC1F5}" srcOrd="4" destOrd="0" presId="urn:microsoft.com/office/officeart/2005/8/layout/hProcess9"/>
    <dgm:cxn modelId="{8DC41CD3-5D53-4417-A227-D0F2DD710CB1}" type="presParOf" srcId="{8D63FE7C-17F9-45E0-B368-02619B31DEF5}" destId="{5E610C6F-634C-4908-A8C3-5EBF3599F106}" srcOrd="5" destOrd="0" presId="urn:microsoft.com/office/officeart/2005/8/layout/hProcess9"/>
    <dgm:cxn modelId="{6847B9C8-E763-418A-8690-EB7103A661AE}" type="presParOf" srcId="{8D63FE7C-17F9-45E0-B368-02619B31DEF5}" destId="{9DA1E88E-3FA0-460A-8703-0D20D5A53DF8}" srcOrd="6" destOrd="0" presId="urn:microsoft.com/office/officeart/2005/8/layout/hProcess9"/>
    <dgm:cxn modelId="{445CB113-FC38-4CAF-AEC3-8AA89E5B8843}" type="presParOf" srcId="{8D63FE7C-17F9-45E0-B368-02619B31DEF5}" destId="{B83DFDCE-E292-4B8B-B88B-DB4007D2DBA5}" srcOrd="7" destOrd="0" presId="urn:microsoft.com/office/officeart/2005/8/layout/hProcess9"/>
    <dgm:cxn modelId="{AA433819-3F12-43E7-84FE-505F6F7FD410}" type="presParOf" srcId="{8D63FE7C-17F9-45E0-B368-02619B31DEF5}" destId="{86583D35-B055-40EA-80BF-3E439A2B53C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B7927-1481-4525-8581-338985D08E36}">
      <dsp:nvSpPr>
        <dsp:cNvPr id="0" name=""/>
        <dsp:cNvSpPr/>
      </dsp:nvSpPr>
      <dsp:spPr>
        <a:xfrm>
          <a:off x="3" y="0"/>
          <a:ext cx="12190406" cy="4170845"/>
        </a:xfrm>
        <a:prstGeom prst="rightArrow">
          <a:avLst/>
        </a:prstGeom>
        <a:solidFill>
          <a:srgbClr val="0B969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1E90C86-071E-41B3-B02B-FF3285895161}">
      <dsp:nvSpPr>
        <dsp:cNvPr id="0" name=""/>
        <dsp:cNvSpPr/>
      </dsp:nvSpPr>
      <dsp:spPr>
        <a:xfrm>
          <a:off x="843" y="1251253"/>
          <a:ext cx="2149298" cy="1668338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solidFill>
            <a:srgbClr val="009999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Выявление факторов, провоцирующих вовлечение в зависимое поведение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285" y="1332695"/>
        <a:ext cx="1986414" cy="1505454"/>
      </dsp:txXfrm>
    </dsp:sp>
    <dsp:sp modelId="{DBAEA177-7C82-43F6-AAC2-2C0287FC8198}">
      <dsp:nvSpPr>
        <dsp:cNvPr id="0" name=""/>
        <dsp:cNvSpPr/>
      </dsp:nvSpPr>
      <dsp:spPr>
        <a:xfrm>
          <a:off x="2323149" y="1191927"/>
          <a:ext cx="2180255" cy="1668338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Мотивирование обучающихся на </a:t>
          </a:r>
          <a:r>
            <a:rPr lang="ru-RU" alt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самоисследование</a:t>
          </a:r>
          <a:r>
            <a:rPr lang="ru-RU" alt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саморазвитие</a:t>
          </a:r>
          <a:endParaRPr lang="ru-RU" altLang="ru-RU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04591" y="1273369"/>
        <a:ext cx="2017371" cy="1505454"/>
      </dsp:txXfrm>
    </dsp:sp>
    <dsp:sp modelId="{F898DA34-10B6-4381-8093-0110333DC1F5}">
      <dsp:nvSpPr>
        <dsp:cNvPr id="0" name=""/>
        <dsp:cNvSpPr/>
      </dsp:nvSpPr>
      <dsp:spPr>
        <a:xfrm>
          <a:off x="4727057" y="1191927"/>
          <a:ext cx="2180255" cy="1668338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Коррекционная работа на индивидуальном и групповом уровне</a:t>
          </a:r>
          <a:endParaRPr lang="ru-RU" altLang="ru-RU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08499" y="1273369"/>
        <a:ext cx="2017371" cy="1505454"/>
      </dsp:txXfrm>
    </dsp:sp>
    <dsp:sp modelId="{9DA1E88E-3FA0-460A-8703-0D20D5A53DF8}">
      <dsp:nvSpPr>
        <dsp:cNvPr id="0" name=""/>
        <dsp:cNvSpPr/>
      </dsp:nvSpPr>
      <dsp:spPr>
        <a:xfrm>
          <a:off x="7247335" y="1191927"/>
          <a:ext cx="2027705" cy="1668338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Психолого-педагогическая помощь и сопровождение</a:t>
          </a:r>
          <a:endParaRPr lang="ru-RU" sz="1800" kern="1200" dirty="0">
            <a:ln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28777" y="1273369"/>
        <a:ext cx="1864821" cy="1505454"/>
      </dsp:txXfrm>
    </dsp:sp>
    <dsp:sp modelId="{86583D35-B055-40EA-80BF-3E439A2B53CB}">
      <dsp:nvSpPr>
        <dsp:cNvPr id="0" name=""/>
        <dsp:cNvSpPr/>
      </dsp:nvSpPr>
      <dsp:spPr>
        <a:xfrm>
          <a:off x="9450528" y="1191919"/>
          <a:ext cx="2218346" cy="1642995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Информационно-просветительская (профилактическая работа)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30732" y="1272123"/>
        <a:ext cx="2057938" cy="1482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906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1906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9D4FF2-6ADA-4D80-BBA3-0B82EBF1427B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906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21906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53E88F-CF7A-4F90-8C37-2A68078C5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286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7613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608013" algn="l" defTabSz="1217613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217613" algn="l" defTabSz="1217613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827213" algn="l" defTabSz="1217613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436813" algn="l" defTabSz="1217613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3047653" algn="l" defTabSz="121906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657183" algn="l" defTabSz="121906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266713" algn="l" defTabSz="121906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876245" algn="l" defTabSz="121906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53E88F-CF7A-4F90-8C37-2A68078C511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124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0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3E88F-CF7A-4F90-8C37-2A68078C511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963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0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3E88F-CF7A-4F90-8C37-2A68078C511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099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0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3E88F-CF7A-4F90-8C37-2A68078C511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46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53E88F-CF7A-4F90-8C37-2A68078C5111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388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5086E-0EDE-4E95-A482-F26164D0F46D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4C2CD-F538-406F-A9D1-3B0D2C509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899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B8FB5-9702-4E37-BA6A-CD254870DB52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C509A-FFD3-49B0-9E59-491B8C8F33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92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2" y="274702"/>
            <a:ext cx="8025355" cy="58528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1FB53-9B63-4BA9-89FB-7145800AD430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C995D-DF5C-4F2A-ACF4-047B8FF4F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269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802" y="1122623"/>
            <a:ext cx="9142810" cy="2388153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9967-9984-45E3-B459-EE2CB180C79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AEAA-740C-427F-A6B8-A283ABF47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506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9967-9984-45E3-B459-EE2CB180C79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AEAA-740C-427F-A6B8-A283ABF47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565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742" y="1710134"/>
            <a:ext cx="10514231" cy="2853398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742" y="4590526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9967-9984-45E3-B459-EE2CB180C79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AEAA-740C-427F-A6B8-A283ABF47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058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9967-9984-45E3-B459-EE2CB180C79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AEAA-740C-427F-A6B8-A283ABF47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29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79" y="365210"/>
            <a:ext cx="10514231" cy="13258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679" y="1681552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679" y="2505655"/>
            <a:ext cx="5157116" cy="3685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1397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1397" y="2505655"/>
            <a:ext cx="5182513" cy="3685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9967-9984-45E3-B459-EE2CB180C79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AEAA-740C-427F-A6B8-A283ABF47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613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9967-9984-45E3-B459-EE2CB180C79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AEAA-740C-427F-A6B8-A283ABF47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370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9967-9984-45E3-B459-EE2CB180C79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AEAA-740C-427F-A6B8-A283ABF47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320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9967-9984-45E3-B459-EE2CB180C79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AEAA-740C-427F-A6B8-A283ABF47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03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1AB43-08C9-4330-8326-C4973690D056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E5C4C-57C5-46E8-A286-E53507307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802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9967-9984-45E3-B459-EE2CB180C79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AEAA-740C-427F-A6B8-A283ABF47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1273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9967-9984-45E3-B459-EE2CB180C79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AEAA-740C-427F-A6B8-A283ABF47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800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091" y="365209"/>
            <a:ext cx="7733293" cy="581318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9967-9984-45E3-B459-EE2CB180C79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AEAA-740C-427F-A6B8-A283ABF47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383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4281" y="152435"/>
            <a:ext cx="10260264" cy="53352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F50A1-AA5E-4AC2-8E02-296C8629D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30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7922"/>
            <a:ext cx="10361851" cy="1362390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7386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6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5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12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6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18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7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24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984EA-C9EE-4BA6-B8AE-AF1BF075EA4D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0EDB0-9783-420A-AAFC-B4EF4E6E3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500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2" y="1600573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6793" y="1600573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2664F-BB0A-4890-9B30-88D886377D53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FBFE-29F4-4147-8345-7499E7361C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03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70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1" indent="0">
              <a:buNone/>
              <a:defRPr sz="2700" b="1"/>
            </a:lvl2pPr>
            <a:lvl3pPr marL="1219062" indent="0">
              <a:buNone/>
              <a:defRPr sz="2400" b="1"/>
            </a:lvl3pPr>
            <a:lvl4pPr marL="1828592" indent="0">
              <a:buNone/>
              <a:defRPr sz="2100" b="1"/>
            </a:lvl4pPr>
            <a:lvl5pPr marL="2438122" indent="0">
              <a:buNone/>
              <a:defRPr sz="2100" b="1"/>
            </a:lvl5pPr>
            <a:lvl6pPr marL="3047653" indent="0">
              <a:buNone/>
              <a:defRPr sz="2100" b="1"/>
            </a:lvl6pPr>
            <a:lvl7pPr marL="3657183" indent="0">
              <a:buNone/>
              <a:defRPr sz="2100" b="1"/>
            </a:lvl7pPr>
            <a:lvl8pPr marL="4266713" indent="0">
              <a:buNone/>
              <a:defRPr sz="2100" b="1"/>
            </a:lvl8pPr>
            <a:lvl9pPr marL="4876245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2" y="1535470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1" indent="0">
              <a:buNone/>
              <a:defRPr sz="2700" b="1"/>
            </a:lvl2pPr>
            <a:lvl3pPr marL="1219062" indent="0">
              <a:buNone/>
              <a:defRPr sz="2400" b="1"/>
            </a:lvl3pPr>
            <a:lvl4pPr marL="1828592" indent="0">
              <a:buNone/>
              <a:defRPr sz="2100" b="1"/>
            </a:lvl4pPr>
            <a:lvl5pPr marL="2438122" indent="0">
              <a:buNone/>
              <a:defRPr sz="2100" b="1"/>
            </a:lvl5pPr>
            <a:lvl6pPr marL="3047653" indent="0">
              <a:buNone/>
              <a:defRPr sz="2100" b="1"/>
            </a:lvl6pPr>
            <a:lvl7pPr marL="3657183" indent="0">
              <a:buNone/>
              <a:defRPr sz="2100" b="1"/>
            </a:lvl7pPr>
            <a:lvl8pPr marL="4266713" indent="0">
              <a:buNone/>
              <a:defRPr sz="2100" b="1"/>
            </a:lvl8pPr>
            <a:lvl9pPr marL="4876245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2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7DB4E-CC37-4D07-9651-604D29B512E4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40065-1455-4C7C-8224-472D287B7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888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A3B1C-A766-4FBA-822C-D609BD21835A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38485-0EC8-4BE9-BD29-9EB3C8989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452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E8DBB-9EB9-411B-8583-7E10034C4802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DAF60-8354-4670-AC64-D91B50378D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481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5" y="273112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3" y="273116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5" y="1435436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31" indent="0">
              <a:buNone/>
              <a:defRPr sz="1500"/>
            </a:lvl2pPr>
            <a:lvl3pPr marL="1219062" indent="0">
              <a:buNone/>
              <a:defRPr sz="1300"/>
            </a:lvl3pPr>
            <a:lvl4pPr marL="1828592" indent="0">
              <a:buNone/>
              <a:defRPr sz="1200"/>
            </a:lvl4pPr>
            <a:lvl5pPr marL="2438122" indent="0">
              <a:buNone/>
              <a:defRPr sz="1200"/>
            </a:lvl5pPr>
            <a:lvl6pPr marL="3047653" indent="0">
              <a:buNone/>
              <a:defRPr sz="1200"/>
            </a:lvl6pPr>
            <a:lvl7pPr marL="3657183" indent="0">
              <a:buNone/>
              <a:defRPr sz="1200"/>
            </a:lvl7pPr>
            <a:lvl8pPr marL="4266713" indent="0">
              <a:buNone/>
              <a:defRPr sz="1200"/>
            </a:lvl8pPr>
            <a:lvl9pPr marL="4876245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3E71E-491C-48DB-AA93-B92331D2CC3B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0DFE-FD97-4F65-A967-C12B451A46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19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531" indent="0">
              <a:buNone/>
              <a:defRPr sz="3700"/>
            </a:lvl2pPr>
            <a:lvl3pPr marL="1219062" indent="0">
              <a:buNone/>
              <a:defRPr sz="3200"/>
            </a:lvl3pPr>
            <a:lvl4pPr marL="1828592" indent="0">
              <a:buNone/>
              <a:defRPr sz="2700"/>
            </a:lvl4pPr>
            <a:lvl5pPr marL="2438122" indent="0">
              <a:buNone/>
              <a:defRPr sz="2700"/>
            </a:lvl5pPr>
            <a:lvl6pPr marL="3047653" indent="0">
              <a:buNone/>
              <a:defRPr sz="2700"/>
            </a:lvl6pPr>
            <a:lvl7pPr marL="3657183" indent="0">
              <a:buNone/>
              <a:defRPr sz="2700"/>
            </a:lvl7pPr>
            <a:lvl8pPr marL="4266713" indent="0">
              <a:buNone/>
              <a:defRPr sz="2700"/>
            </a:lvl8pPr>
            <a:lvl9pPr marL="4876245" indent="0">
              <a:buNone/>
              <a:defRPr sz="27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31" indent="0">
              <a:buNone/>
              <a:defRPr sz="1500"/>
            </a:lvl2pPr>
            <a:lvl3pPr marL="1219062" indent="0">
              <a:buNone/>
              <a:defRPr sz="1300"/>
            </a:lvl3pPr>
            <a:lvl4pPr marL="1828592" indent="0">
              <a:buNone/>
              <a:defRPr sz="1200"/>
            </a:lvl4pPr>
            <a:lvl5pPr marL="2438122" indent="0">
              <a:buNone/>
              <a:defRPr sz="1200"/>
            </a:lvl5pPr>
            <a:lvl6pPr marL="3047653" indent="0">
              <a:buNone/>
              <a:defRPr sz="1200"/>
            </a:lvl6pPr>
            <a:lvl7pPr marL="3657183" indent="0">
              <a:buNone/>
              <a:defRPr sz="1200"/>
            </a:lvl7pPr>
            <a:lvl8pPr marL="4266713" indent="0">
              <a:buNone/>
              <a:defRPr sz="1200"/>
            </a:lvl8pPr>
            <a:lvl9pPr marL="4876245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BF27D-1696-4CED-96D7-B3D579A09BEE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6717B-AA16-487D-B904-60FF2DA69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337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12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76" tIns="60937" rIns="121876" bIns="609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1213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76" tIns="60937" rIns="121876" bIns="609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7938"/>
            <a:ext cx="2844800" cy="365125"/>
          </a:xfrm>
          <a:prstGeom prst="rect">
            <a:avLst/>
          </a:prstGeom>
        </p:spPr>
        <p:txBody>
          <a:bodyPr vert="horz" lIns="121876" tIns="60937" rIns="121876" bIns="60937" rtlCol="0" anchor="ctr"/>
          <a:lstStyle>
            <a:lvl1pPr algn="l" defTabSz="1219062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1E2BE0-AA8B-4CC9-8DF9-C1DE3F497EAC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7938"/>
            <a:ext cx="3859213" cy="365125"/>
          </a:xfrm>
          <a:prstGeom prst="rect">
            <a:avLst/>
          </a:prstGeom>
        </p:spPr>
        <p:txBody>
          <a:bodyPr vert="horz" lIns="121876" tIns="60937" rIns="121876" bIns="60937" rtlCol="0" anchor="ctr"/>
          <a:lstStyle>
            <a:lvl1pPr algn="ctr" defTabSz="1219062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013" y="6357938"/>
            <a:ext cx="2844800" cy="365125"/>
          </a:xfrm>
          <a:prstGeom prst="rect">
            <a:avLst/>
          </a:prstGeom>
        </p:spPr>
        <p:txBody>
          <a:bodyPr vert="horz" lIns="121876" tIns="60937" rIns="121876" bIns="60937" rtlCol="0" anchor="ctr"/>
          <a:lstStyle>
            <a:lvl1pPr algn="r" defTabSz="1219062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1F3DA4-5552-48D5-8F3A-58518DF6F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7613" rtl="0" eaLnBrk="0" fontAlgn="base" hangingPunct="0">
        <a:spcBef>
          <a:spcPct val="0"/>
        </a:spcBef>
        <a:spcAft>
          <a:spcPct val="0"/>
        </a:spcAft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alibri" pitchFamily="34" charset="0"/>
        </a:defRPr>
      </a:lvl2pPr>
      <a:lvl3pPr algn="ctr" defTabSz="1217613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alibri" pitchFamily="34" charset="0"/>
        </a:defRPr>
      </a:lvl3pPr>
      <a:lvl4pPr algn="ctr" defTabSz="1217613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alibri" pitchFamily="34" charset="0"/>
        </a:defRPr>
      </a:lvl4pPr>
      <a:lvl5pPr algn="ctr" defTabSz="1217613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alibri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alibri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alibri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alibri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418" indent="-304764" algn="l" defTabSz="121906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949" indent="-304764" algn="l" defTabSz="121906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479" indent="-304764" algn="l" defTabSz="121906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009" indent="-304764" algn="l" defTabSz="121906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1" algn="l" defTabSz="12190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62" algn="l" defTabSz="12190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92" algn="l" defTabSz="12190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22" algn="l" defTabSz="12190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53" algn="l" defTabSz="12190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83" algn="l" defTabSz="12190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13" algn="l" defTabSz="12190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245" algn="l" defTabSz="12190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091" y="1826048"/>
            <a:ext cx="10514231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E9967-9984-45E3-B459-EE2CB180C79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4AEAA-740C-427F-A6B8-A283ABF47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1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ncord.websib.ru/wp-content/uploads/2017/10/&#1055;&#1077;&#1088;&#1074;&#1080;&#1095;&#1085;&#1072;&#1103;-&#1087;&#1088;&#1086;&#1092;&#1080;&#1083;&#1072;&#1082;&#1090;&#1080;&#1082;&#1072;-&#1072;&#1076;&#1076;&#1080;&#1082;&#1090;&#1080;&#1074;&#1085;&#1086;&#1075;&#1086;-&#1080;-&#1089;&#1091;&#1080;&#1094;&#1080;&#1076;&#1072;&#1083;&#1100;&#1085;&#1086;&#1075;&#1086;-&#1087;&#1086;&#1074;&#1077;&#1076;&#1077;&#1085;&#1080;&#1103;.pdf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34.png"/><Relationship Id="rId4" Type="http://schemas.openxmlformats.org/officeDocument/2006/relationships/hyperlink" Target="https://concord.websib.ru/?page_id=21313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edu54.ru/videocast/view/248141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edu54.ru/videocast/view/248142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edu54.ru/videocast/view/408051" TargetMode="External"/><Relationship Id="rId11" Type="http://schemas.openxmlformats.org/officeDocument/2006/relationships/hyperlink" Target="https://edu54.ru/videocast/view/222787" TargetMode="External"/><Relationship Id="rId5" Type="http://schemas.openxmlformats.org/officeDocument/2006/relationships/hyperlink" Target="https://edu54.ru/videocast/view/415251" TargetMode="External"/><Relationship Id="rId10" Type="http://schemas.openxmlformats.org/officeDocument/2006/relationships/hyperlink" Target="https://edu54.ru/videocast/view/243844" TargetMode="External"/><Relationship Id="rId4" Type="http://schemas.openxmlformats.org/officeDocument/2006/relationships/hyperlink" Target="https://edu54.ru/videocast/view/683211" TargetMode="External"/><Relationship Id="rId9" Type="http://schemas.openxmlformats.org/officeDocument/2006/relationships/hyperlink" Target="https://edu54.ru/videocast/view/24813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7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0" Type="http://schemas.openxmlformats.org/officeDocument/2006/relationships/image" Target="../media/image44.png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emf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png"/><Relationship Id="rId7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s://img.geliophoto.com/nsk2017/20_nsk2017.jpg">
            <a:extLst>
              <a:ext uri="{FF2B5EF4-FFF2-40B4-BE49-F238E27FC236}">
                <a16:creationId xmlns:a16="http://schemas.microsoft.com/office/drawing/2014/main" id="{F396E5E3-1DD2-48F2-BAB5-F3F1B727E0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68" b="6483"/>
          <a:stretch/>
        </p:blipFill>
        <p:spPr bwMode="auto">
          <a:xfrm>
            <a:off x="2158884" y="-22763"/>
            <a:ext cx="10143647" cy="689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Прямая соединительная линия 47"/>
          <p:cNvCxnSpPr/>
          <p:nvPr/>
        </p:nvCxnSpPr>
        <p:spPr>
          <a:xfrm>
            <a:off x="3384520" y="2926"/>
            <a:ext cx="2630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6109CFD-E775-4A3F-8AEF-60E765F6BA2C}"/>
              </a:ext>
            </a:extLst>
          </p:cNvPr>
          <p:cNvSpPr/>
          <p:nvPr/>
        </p:nvSpPr>
        <p:spPr>
          <a:xfrm>
            <a:off x="2007256" y="16556"/>
            <a:ext cx="631566" cy="6853701"/>
          </a:xfrm>
          <a:custGeom>
            <a:avLst/>
            <a:gdLst>
              <a:gd name="connsiteX0" fmla="*/ 0 w 631566"/>
              <a:gd name="connsiteY0" fmla="*/ 0 h 6853701"/>
              <a:gd name="connsiteX1" fmla="*/ 631566 w 631566"/>
              <a:gd name="connsiteY1" fmla="*/ 0 h 6853701"/>
              <a:gd name="connsiteX2" fmla="*/ 631566 w 631566"/>
              <a:gd name="connsiteY2" fmla="*/ 6853701 h 6853701"/>
              <a:gd name="connsiteX3" fmla="*/ 0 w 631566"/>
              <a:gd name="connsiteY3" fmla="*/ 6853701 h 6853701"/>
              <a:gd name="connsiteX4" fmla="*/ 0 w 631566"/>
              <a:gd name="connsiteY4" fmla="*/ 0 h 6853701"/>
              <a:gd name="connsiteX0" fmla="*/ 0 w 631566"/>
              <a:gd name="connsiteY0" fmla="*/ 0 h 6853701"/>
              <a:gd name="connsiteX1" fmla="*/ 475155 w 631566"/>
              <a:gd name="connsiteY1" fmla="*/ 204537 h 6853701"/>
              <a:gd name="connsiteX2" fmla="*/ 631566 w 631566"/>
              <a:gd name="connsiteY2" fmla="*/ 6853701 h 6853701"/>
              <a:gd name="connsiteX3" fmla="*/ 0 w 631566"/>
              <a:gd name="connsiteY3" fmla="*/ 6853701 h 6853701"/>
              <a:gd name="connsiteX4" fmla="*/ 0 w 631566"/>
              <a:gd name="connsiteY4" fmla="*/ 0 h 6853701"/>
              <a:gd name="connsiteX0" fmla="*/ 0 w 631566"/>
              <a:gd name="connsiteY0" fmla="*/ 0 h 6853701"/>
              <a:gd name="connsiteX1" fmla="*/ 330776 w 631566"/>
              <a:gd name="connsiteY1" fmla="*/ 541421 h 6853701"/>
              <a:gd name="connsiteX2" fmla="*/ 631566 w 631566"/>
              <a:gd name="connsiteY2" fmla="*/ 6853701 h 6853701"/>
              <a:gd name="connsiteX3" fmla="*/ 0 w 631566"/>
              <a:gd name="connsiteY3" fmla="*/ 6853701 h 6853701"/>
              <a:gd name="connsiteX4" fmla="*/ 0 w 631566"/>
              <a:gd name="connsiteY4" fmla="*/ 0 h 685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566" h="6853701">
                <a:moveTo>
                  <a:pt x="0" y="0"/>
                </a:moveTo>
                <a:lnTo>
                  <a:pt x="330776" y="541421"/>
                </a:lnTo>
                <a:lnTo>
                  <a:pt x="631566" y="6853701"/>
                </a:lnTo>
                <a:lnTo>
                  <a:pt x="0" y="6853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06FBFF-792E-4E91-BBF6-65476F8F62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98" y="0"/>
            <a:ext cx="2863682" cy="6889305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452869B-BDF4-4E0A-967A-8D0770E07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94" y="333450"/>
            <a:ext cx="1624012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AD47192-9774-47FC-9C12-709D0C3E4250}"/>
              </a:ext>
            </a:extLst>
          </p:cNvPr>
          <p:cNvSpPr/>
          <p:nvPr/>
        </p:nvSpPr>
        <p:spPr>
          <a:xfrm>
            <a:off x="2791081" y="1367879"/>
            <a:ext cx="95515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социально-психологического тестирования, проведенного в 2022/2023 учебном году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07040" y="4063499"/>
            <a:ext cx="90037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hangingPunct="0">
              <a:spcAft>
                <a:spcPts val="0"/>
              </a:spcAft>
            </a:pP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Тепанова Ольга Сергеевна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hangingPunct="0">
              <a:spcAft>
                <a:spcPts val="0"/>
              </a:spcAft>
            </a:pPr>
            <a:endParaRPr lang="ru-RU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 hangingPunct="0">
              <a:spcAft>
                <a:spcPts val="0"/>
              </a:spcAft>
            </a:pP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консультант  отдела воспитательной работы и дополнительного образования управления общего и дополнительного образования мэрии города Новосибирска 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275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69A1DC13-9051-4A62-BCBB-D4EE677687A4}"/>
              </a:ext>
            </a:extLst>
          </p:cNvPr>
          <p:cNvCxnSpPr>
            <a:cxnSpLocks/>
          </p:cNvCxnSpPr>
          <p:nvPr/>
        </p:nvCxnSpPr>
        <p:spPr>
          <a:xfrm flipH="1">
            <a:off x="6322401" y="1268790"/>
            <a:ext cx="36004" cy="533252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3" name="Заголовок 4"/>
          <p:cNvSpPr txBox="1">
            <a:spLocks/>
          </p:cNvSpPr>
          <p:nvPr/>
        </p:nvSpPr>
        <p:spPr>
          <a:xfrm>
            <a:off x="0" y="0"/>
            <a:ext cx="12190413" cy="1134001"/>
          </a:xfrm>
          <a:prstGeom prst="rect">
            <a:avLst/>
          </a:prstGeom>
          <a:solidFill>
            <a:srgbClr val="009999"/>
          </a:solidFill>
          <a:ln w="6350" cap="flat" cmpd="sng" algn="ctr">
            <a:solidFill>
              <a:srgbClr val="009999"/>
            </a:solidFill>
            <a:prstDash val="solid"/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результатов</a:t>
            </a:r>
          </a:p>
          <a:p>
            <a:pPr algn="ctr" fontAlgn="auto">
              <a:spcAft>
                <a:spcPts val="0"/>
              </a:spcAft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социально-психологического тестирования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03" y="85398"/>
            <a:ext cx="987638" cy="1048603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984637" y="1219399"/>
            <a:ext cx="4592851" cy="1277650"/>
          </a:xfrm>
          <a:prstGeom prst="rect">
            <a:avLst/>
          </a:prstGeom>
          <a:solidFill>
            <a:srgbClr val="009999"/>
          </a:solidFill>
          <a:ln w="6350" cap="flat" cmpd="sng" algn="ctr">
            <a:solidFill>
              <a:srgbClr val="009999"/>
            </a:solidFill>
            <a:prstDash val="solid"/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Обобщенные (статистические) результаты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Заголовок 4"/>
          <p:cNvSpPr txBox="1">
            <a:spLocks/>
          </p:cNvSpPr>
          <p:nvPr/>
        </p:nvSpPr>
        <p:spPr>
          <a:xfrm>
            <a:off x="7103318" y="1199136"/>
            <a:ext cx="4690788" cy="1213468"/>
          </a:xfrm>
          <a:prstGeom prst="rect">
            <a:avLst/>
          </a:prstGeom>
          <a:solidFill>
            <a:srgbClr val="009999"/>
          </a:solidFill>
          <a:ln w="6350" cap="flat" cmpd="sng" algn="ctr">
            <a:solidFill>
              <a:srgbClr val="009999"/>
            </a:solidFill>
            <a:prstDash val="solid"/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Детализированные (персональные)</a:t>
            </a:r>
          </a:p>
          <a:p>
            <a:pPr algn="ctr" fontAlgn="auto"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9582" y="2582447"/>
            <a:ext cx="52629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специалистами с педагогическим образованием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(классные руководители, социальные педагоги, учителя – предметники)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 распространенности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рискогенных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социально – психологических условий в коллективах обучающихся;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для формирования ориентиров в воспитательной работе, выбора видов воспитательных воздействий, определения целевых аудиторий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73681" y="2307930"/>
            <a:ext cx="496855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специалистами с психологическим образованием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(педагоги-психологи)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 выраженности и соотношении факторов риска и факторов защиты;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 оказывать адресную помощь, выявлять приоритетные направления работы и целевые аудитории;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для коррекционной и профилактической работы с обучающимися, имеющими повышенную вероятность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833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5891810" y="441450"/>
            <a:ext cx="5308131" cy="5684626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spc="50" dirty="0">
                <a:ln w="11430"/>
                <a:solidFill>
                  <a:schemeClr val="bg2"/>
                </a:solidFill>
                <a:latin typeface="Book Antiqua" panose="02040602050305030304" pitchFamily="18" charset="0"/>
              </a:rPr>
              <a:t>P.S.</a:t>
            </a:r>
            <a:endParaRPr lang="ru-RU" sz="3600" b="1" kern="10" spc="50" dirty="0">
              <a:ln w="11430"/>
              <a:solidFill>
                <a:schemeClr val="bg2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45" y="441450"/>
            <a:ext cx="3942845" cy="5477221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</p:pic>
      <p:sp>
        <p:nvSpPr>
          <p:cNvPr id="3" name="Прямоугольник 2"/>
          <p:cNvSpPr/>
          <p:nvPr/>
        </p:nvSpPr>
        <p:spPr>
          <a:xfrm>
            <a:off x="1883962" y="6055832"/>
            <a:ext cx="5498011" cy="52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Franklin Gothic Book" panose="020B0503020102020204" pitchFamily="34" charset="0"/>
                <a:hlinkClick r:id="rId3"/>
              </a:rPr>
              <a:t>https://concord.websib.ru/wp-content/uploads/2017/10/Первичная-профилактика-аддиктивного-и-суицидального-поведения.pdf</a:t>
            </a:r>
            <a:r>
              <a:rPr lang="ru-RU" sz="1400" dirty="0">
                <a:latin typeface="Franklin Gothic Book" panose="020B0503020102020204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43890" y="1218165"/>
            <a:ext cx="7017953" cy="3724849"/>
          </a:xfrm>
          <a:prstGeom prst="rect">
            <a:avLst/>
          </a:prstGeom>
          <a:solidFill>
            <a:srgbClr val="FFF2CC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43890" y="261442"/>
            <a:ext cx="7246523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00891F"/>
              </a:buClr>
              <a:buSzPct val="200000"/>
              <a:buFont typeface="Wingdings" panose="05000000000000000000" pitchFamily="2" charset="2"/>
              <a:buChar char="ü"/>
            </a:pPr>
            <a:r>
              <a:rPr lang="ru-RU" sz="1800" b="1" dirty="0">
                <a:latin typeface="Franklin Gothic Book" panose="020B0503020102020204" pitchFamily="34" charset="0"/>
              </a:rPr>
              <a:t>Провести анализ результатов СПТ</a:t>
            </a:r>
          </a:p>
          <a:p>
            <a:pPr>
              <a:spcBef>
                <a:spcPts val="0"/>
              </a:spcBef>
              <a:buClr>
                <a:srgbClr val="00891F"/>
              </a:buClr>
              <a:buSzPct val="200000"/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Общий, по актуализации факторов риска и редукции факторов защиты</a:t>
            </a:r>
          </a:p>
          <a:p>
            <a:pPr>
              <a:spcBef>
                <a:spcPts val="0"/>
              </a:spcBef>
              <a:buClr>
                <a:srgbClr val="00891F"/>
              </a:buClr>
              <a:buSzPct val="200000"/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Углубленный, по анализу ответов обучающегося по факторам риска и защиты и контролю времени ответа</a:t>
            </a:r>
          </a:p>
          <a:p>
            <a:pPr>
              <a:buClr>
                <a:srgbClr val="00891F"/>
              </a:buClr>
              <a:buSzPct val="200000"/>
            </a:pPr>
            <a:endParaRPr lang="ru-RU" sz="1800" dirty="0">
              <a:latin typeface="Franklin Gothic Book" panose="020B0503020102020204" pitchFamily="34" charset="0"/>
            </a:endParaRPr>
          </a:p>
          <a:p>
            <a:pPr>
              <a:spcBef>
                <a:spcPts val="0"/>
              </a:spcBef>
              <a:buClr>
                <a:srgbClr val="00891F"/>
              </a:buClr>
              <a:buSzPct val="200000"/>
              <a:buFont typeface="Wingdings" panose="05000000000000000000" pitchFamily="2" charset="2"/>
              <a:buChar char="ü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Пригласить родителей, законных представителей на консультацию по результатам СПТ и получение согласия на организацию ППС</a:t>
            </a:r>
          </a:p>
          <a:p>
            <a:pPr>
              <a:spcBef>
                <a:spcPts val="0"/>
              </a:spcBef>
              <a:buClr>
                <a:srgbClr val="00891F"/>
              </a:buClr>
              <a:buSzPct val="200000"/>
              <a:buFont typeface="Wingdings" panose="05000000000000000000" pitchFamily="2" charset="2"/>
              <a:buChar char="ü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углубленную диагностику 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«Первичная профилактика суицидального и аддиктивного поведения обучающихся в условиях образовательных организаций»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https://concord.websib.ru/?page_id=21313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 психологической диагностики определяем необходимость направления к врачу-психиатру (в этом случае приглашаем родителей, рекомендации оформляем в письменном виде)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Инициируем заседание </a:t>
            </a:r>
            <a:r>
              <a:rPr lang="ru-RU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Разрабатываем  и реализуем программу ППС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68" y="2863"/>
            <a:ext cx="1586811" cy="6889077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EF439BB7-F8D4-4899-B313-2CBBB693B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" y="0"/>
            <a:ext cx="983889" cy="104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00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5691" y="-9886"/>
            <a:ext cx="10657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0215" algn="ct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5E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РАБОТЫ ПО РЕЗУЛЬТАТАМ СПТ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285EA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FFC859-C43A-48A3-B301-2595886E6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" y="-24601"/>
            <a:ext cx="2592685" cy="6889305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EF439BB7-F8D4-4899-B313-2CBBB693B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48" y="302586"/>
            <a:ext cx="983889" cy="104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045687" y="6673280"/>
            <a:ext cx="1724689" cy="216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75126" y="1711129"/>
            <a:ext cx="1724689" cy="216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69A1DC13-9051-4A62-BCBB-D4EE677687A4}"/>
              </a:ext>
            </a:extLst>
          </p:cNvPr>
          <p:cNvCxnSpPr>
            <a:cxnSpLocks/>
          </p:cNvCxnSpPr>
          <p:nvPr/>
        </p:nvCxnSpPr>
        <p:spPr>
          <a:xfrm flipH="1">
            <a:off x="3452087" y="609628"/>
            <a:ext cx="7455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509498" y="627657"/>
            <a:ext cx="965104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Архив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вебинаров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СПТ</a:t>
            </a:r>
          </a:p>
          <a:p>
            <a:pPr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*18.01.2023* </a:t>
            </a:r>
            <a:r>
              <a:rPr lang="ru-RU" sz="18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https://</a:t>
            </a:r>
            <a:r>
              <a:rPr lang="ru-RU" sz="18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edu54.ru/videocast/view/683211</a:t>
            </a:r>
            <a:r>
              <a:rPr lang="ru-RU" sz="18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«Возможности РП СПТ по работе с результатами СПТ</a:t>
            </a:r>
            <a:endParaRPr lang="ru-RU" sz="18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10.02.2022*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https://edu54.ru/videocast/view/415251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_«Как повысить эффективность информационно-мотивационной кампании по участию обучающихся в СПТ? Контроль эффективности профилактической работы, на что обратить внимание?»_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*13.01.2022* </a:t>
            </a:r>
            <a:r>
              <a:rPr lang="ru-RU" sz="16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https://edu54.ru/videocast/view/408051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_«Какие изменения возможно внести в программу воспитательной работы и программу психолого-педагогического сопровождения, исходя из результатов социально-психологического тестирования?_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*10.02.2022* </a:t>
            </a:r>
            <a:r>
              <a:rPr lang="ru-RU" sz="16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https://edu54.ru/videocast/view/415251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_«Как повысить эффективность информационно-мотивационной кампании по участию обучающихся в СПТ? Контроль эффективности профилактической работы, на что обратить внимание?»_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17.09.2021* </a:t>
            </a:r>
            <a:r>
              <a:rPr lang="ru-RU" sz="16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https://edu54.ru/videocast/view/248142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_«СПТ: организуем вместе (для ОО)»_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*09.09.2021* </a:t>
            </a:r>
            <a:r>
              <a:rPr lang="ru-RU" sz="16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8"/>
              </a:rPr>
              <a:t>https://edu54.ru/videocast/view/248141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_«СПТ, что это и зачем это нужно?» (для родителей)_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*29.01.2021* </a:t>
            </a:r>
            <a:r>
              <a:rPr lang="ru-RU" sz="16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9"/>
              </a:rPr>
              <a:t>https://edu54.ru/videocast/view/248130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_«Результаты СПТ, что с ними делать и как организовать профилактическую работу?»_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*15.09.2020* </a:t>
            </a:r>
            <a:r>
              <a:rPr lang="ru-RU" sz="16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0"/>
              </a:rPr>
              <a:t>https://edu54.ru/videocast/view/243844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_«Особенности организации СПТ обучающихся в 2020/21 учебном году»_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*30.01.2020* </a:t>
            </a:r>
            <a:r>
              <a:rPr lang="ru-RU" sz="16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1"/>
              </a:rPr>
              <a:t>https://edu54.ru/videocast/view/222787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_«Итоги СПТ и организация дальнейшей работы с обучающимися «группы повышенного внимания»_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26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2598" y="310340"/>
            <a:ext cx="10657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0215" algn="ct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5E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ДЕЯТЕЛЬНОСТИ ПО РЕЗУЛЬТАТАМ СПТ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285EA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FFC859-C43A-48A3-B301-2595886E6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" y="0"/>
            <a:ext cx="2592685" cy="6889305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EF439BB7-F8D4-4899-B313-2CBBB693B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48" y="302586"/>
            <a:ext cx="983889" cy="104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045687" y="6673280"/>
            <a:ext cx="1724689" cy="216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75126" y="1711129"/>
            <a:ext cx="1724689" cy="216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69A1DC13-9051-4A62-BCBB-D4EE677687A4}"/>
              </a:ext>
            </a:extLst>
          </p:cNvPr>
          <p:cNvCxnSpPr>
            <a:cxnSpLocks/>
          </p:cNvCxnSpPr>
          <p:nvPr/>
        </p:nvCxnSpPr>
        <p:spPr>
          <a:xfrm flipH="1">
            <a:off x="2539371" y="827535"/>
            <a:ext cx="7455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3761" y="1265969"/>
            <a:ext cx="9184829" cy="497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7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EF439BB7-F8D4-4899-B313-2CBBB693B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9" y="16931"/>
            <a:ext cx="983889" cy="104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045687" y="6673280"/>
            <a:ext cx="1724689" cy="216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75126" y="1711129"/>
            <a:ext cx="1724689" cy="216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69A1DC13-9051-4A62-BCBB-D4EE677687A4}"/>
              </a:ext>
            </a:extLst>
          </p:cNvPr>
          <p:cNvCxnSpPr>
            <a:cxnSpLocks/>
          </p:cNvCxnSpPr>
          <p:nvPr/>
        </p:nvCxnSpPr>
        <p:spPr>
          <a:xfrm flipH="1">
            <a:off x="2468515" y="881633"/>
            <a:ext cx="7455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915" y="2168276"/>
            <a:ext cx="11526498" cy="435961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702718" y="226104"/>
            <a:ext cx="101327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ctr">
              <a:spcAft>
                <a:spcPts val="0"/>
              </a:spcAft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МЕДИЦИНСКИЕ ОСМОТРЫ</a:t>
            </a:r>
            <a:endParaRPr lang="ru-RU" sz="2800" b="1" dirty="0">
              <a:solidFill>
                <a:srgbClr val="285E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5860" y="1321333"/>
            <a:ext cx="4311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Дзержинский район – 11 ОО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65363" y="2129768"/>
            <a:ext cx="4043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Калининский район 17 ОО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52124" y="2814743"/>
            <a:ext cx="3825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Кировский район – 13 ОО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79382" y="1328326"/>
            <a:ext cx="4156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Октябрьский район – 15 ОО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55837" y="3487158"/>
            <a:ext cx="3834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Ленинский район – 20 ОО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99815" y="2081599"/>
            <a:ext cx="4182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Первомайский район – 7 ОО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69087" y="2814742"/>
            <a:ext cx="3609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район – 9 ОО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27197" y="3458689"/>
            <a:ext cx="4064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Центральный округ -22 ОО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614" y="-21196"/>
            <a:ext cx="1586811" cy="688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3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Free Icon | Rotating arrow with dotted lines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876" y="392832"/>
            <a:ext cx="3599735" cy="359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3">
            <a:extLst>
              <a:ext uri="{FF2B5EF4-FFF2-40B4-BE49-F238E27FC236}">
                <a16:creationId xmlns:a16="http://schemas.microsoft.com/office/drawing/2014/main" id="{4AC78A4D-EE26-4483-ACF5-485CBB0CC1C8}"/>
              </a:ext>
            </a:extLst>
          </p:cNvPr>
          <p:cNvSpPr/>
          <p:nvPr/>
        </p:nvSpPr>
        <p:spPr>
          <a:xfrm>
            <a:off x="0" y="-29857"/>
            <a:ext cx="3502918" cy="6859588"/>
          </a:xfrm>
          <a:custGeom>
            <a:avLst/>
            <a:gdLst>
              <a:gd name="connsiteX0" fmla="*/ 0 w 4078982"/>
              <a:gd name="connsiteY0" fmla="*/ 0 h 6859588"/>
              <a:gd name="connsiteX1" fmla="*/ 4078982 w 4078982"/>
              <a:gd name="connsiteY1" fmla="*/ 0 h 6859588"/>
              <a:gd name="connsiteX2" fmla="*/ 4078982 w 4078982"/>
              <a:gd name="connsiteY2" fmla="*/ 6859588 h 6859588"/>
              <a:gd name="connsiteX3" fmla="*/ 0 w 4078982"/>
              <a:gd name="connsiteY3" fmla="*/ 6859588 h 6859588"/>
              <a:gd name="connsiteX4" fmla="*/ 0 w 4078982"/>
              <a:gd name="connsiteY4" fmla="*/ 0 h 6859588"/>
              <a:gd name="connsiteX0" fmla="*/ 0 w 4078982"/>
              <a:gd name="connsiteY0" fmla="*/ 0 h 6878061"/>
              <a:gd name="connsiteX1" fmla="*/ 4078982 w 4078982"/>
              <a:gd name="connsiteY1" fmla="*/ 0 h 6878061"/>
              <a:gd name="connsiteX2" fmla="*/ 2859782 w 4078982"/>
              <a:gd name="connsiteY2" fmla="*/ 6878061 h 6878061"/>
              <a:gd name="connsiteX3" fmla="*/ 0 w 4078982"/>
              <a:gd name="connsiteY3" fmla="*/ 6859588 h 6878061"/>
              <a:gd name="connsiteX4" fmla="*/ 0 w 4078982"/>
              <a:gd name="connsiteY4" fmla="*/ 0 h 6878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8982" h="6878061">
                <a:moveTo>
                  <a:pt x="0" y="0"/>
                </a:moveTo>
                <a:lnTo>
                  <a:pt x="4078982" y="0"/>
                </a:lnTo>
                <a:lnTo>
                  <a:pt x="2859782" y="6878061"/>
                </a:lnTo>
                <a:lnTo>
                  <a:pt x="0" y="685958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255793"/>
              </a:gs>
              <a:gs pos="74000">
                <a:srgbClr val="008080"/>
              </a:gs>
              <a:gs pos="100000">
                <a:srgbClr val="00823B"/>
              </a:gs>
              <a:gs pos="100000">
                <a:srgbClr val="00823B"/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10830" y="1799915"/>
            <a:ext cx="41202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l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5E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ПМО – 2023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EF439BB7-F8D4-4899-B313-2CBBB693B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48" y="302586"/>
            <a:ext cx="983889" cy="104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629130" y="2039898"/>
            <a:ext cx="20193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114 ОО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Равно 7"/>
          <p:cNvSpPr/>
          <p:nvPr/>
        </p:nvSpPr>
        <p:spPr>
          <a:xfrm>
            <a:off x="7048794" y="1917626"/>
            <a:ext cx="781420" cy="705130"/>
          </a:xfrm>
          <a:prstGeom prst="mathEqual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50" name="Picture 26" descr="Проверка список доставка символ буфера обмена | Бесплатно значок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11" y="2900600"/>
            <a:ext cx="2099397" cy="209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831510" y="4757237"/>
            <a:ext cx="6092825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ПМО - 2022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154" y="2849828"/>
            <a:ext cx="3603048" cy="3603048"/>
          </a:xfrm>
          <a:prstGeom prst="rect">
            <a:avLst/>
          </a:prstGeom>
        </p:spPr>
      </p:pic>
      <p:sp>
        <p:nvSpPr>
          <p:cNvPr id="11" name="Равно 10"/>
          <p:cNvSpPr/>
          <p:nvPr/>
        </p:nvSpPr>
        <p:spPr>
          <a:xfrm>
            <a:off x="7993966" y="4757095"/>
            <a:ext cx="781420" cy="705130"/>
          </a:xfrm>
          <a:prstGeom prst="mathEqual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5014" y="4297409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 ОО</a:t>
            </a:r>
            <a:endParaRPr lang="ru-RU" sz="4000" b="1" dirty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03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трелка: небольшой изгиб">
            <a:extLst>
              <a:ext uri="{FF2B5EF4-FFF2-40B4-BE49-F238E27FC236}">
                <a16:creationId xmlns:a16="http://schemas.microsoft.com/office/drawing/2014/main" id="{ABF6E451-5C2B-4AB7-8FE0-D719E26234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44342">
            <a:off x="5034249" y="2022381"/>
            <a:ext cx="1185810" cy="118581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90550" y="260396"/>
            <a:ext cx="10873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ctr">
              <a:spcAft>
                <a:spcPts val="0"/>
              </a:spcAft>
            </a:pP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МЕДИЦИНСКИЕ ОСМОТРЫ</a:t>
            </a:r>
            <a:endParaRPr lang="ru-RU" sz="2800" b="1" dirty="0">
              <a:solidFill>
                <a:srgbClr val="285E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9A1DC13-9051-4A62-BCBB-D4EE677687A4}"/>
              </a:ext>
            </a:extLst>
          </p:cNvPr>
          <p:cNvCxnSpPr>
            <a:cxnSpLocks/>
          </p:cNvCxnSpPr>
          <p:nvPr/>
        </p:nvCxnSpPr>
        <p:spPr>
          <a:xfrm flipH="1">
            <a:off x="622598" y="804856"/>
            <a:ext cx="75179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8578" y="3717825"/>
            <a:ext cx="3181835" cy="31726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81140" y="3150012"/>
            <a:ext cx="40985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медицинские организации переданы списки классов, в которых по результатам СПТ выявлены обучающиеся, имеющие явный риск потребления наркотических средств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548" y="826097"/>
            <a:ext cx="4288592" cy="303574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95406" y="5195236"/>
            <a:ext cx="1664352" cy="166435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4735"/>
            <a:ext cx="1585097" cy="689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0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трелка: небольшой изгиб">
            <a:extLst>
              <a:ext uri="{FF2B5EF4-FFF2-40B4-BE49-F238E27FC236}">
                <a16:creationId xmlns:a16="http://schemas.microsoft.com/office/drawing/2014/main" id="{ABF6E451-5C2B-4AB7-8FE0-D719E26234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347045">
            <a:off x="5316762" y="2075555"/>
            <a:ext cx="1185810" cy="118581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90550" y="260396"/>
            <a:ext cx="10873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0215" algn="ct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ПРОФИЛАКТИЧЕСКИЕ МЕДИЦИНСКИЕ ОСМОТРЫ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285EA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9A1DC13-9051-4A62-BCBB-D4EE677687A4}"/>
              </a:ext>
            </a:extLst>
          </p:cNvPr>
          <p:cNvCxnSpPr>
            <a:cxnSpLocks/>
          </p:cNvCxnSpPr>
          <p:nvPr/>
        </p:nvCxnSpPr>
        <p:spPr>
          <a:xfrm flipH="1">
            <a:off x="622598" y="804856"/>
            <a:ext cx="75179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4735"/>
            <a:ext cx="1585097" cy="68951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7627" y="1450440"/>
            <a:ext cx="3869431" cy="23296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03318" y="783616"/>
            <a:ext cx="3603048" cy="36030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35366" y="1759116"/>
            <a:ext cx="20372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ОО завершила прохождение ПМО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2838" y="5013970"/>
            <a:ext cx="7923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Первомайский район – 72 % ОО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прошли ПМО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46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трелка: небольшой изгиб">
            <a:extLst>
              <a:ext uri="{FF2B5EF4-FFF2-40B4-BE49-F238E27FC236}">
                <a16:creationId xmlns:a16="http://schemas.microsoft.com/office/drawing/2014/main" id="{ABF6E451-5C2B-4AB7-8FE0-D719E26234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347045">
            <a:off x="5316762" y="2075555"/>
            <a:ext cx="1185810" cy="118581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90550" y="260396"/>
            <a:ext cx="10873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0215" algn="ct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ПРОФИЛАКТИЧЕСКИЕ МЕДИЦИНСКИЕ ОСМОТРЫ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285EA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9A1DC13-9051-4A62-BCBB-D4EE677687A4}"/>
              </a:ext>
            </a:extLst>
          </p:cNvPr>
          <p:cNvCxnSpPr>
            <a:cxnSpLocks/>
          </p:cNvCxnSpPr>
          <p:nvPr/>
        </p:nvCxnSpPr>
        <p:spPr>
          <a:xfrm flipH="1">
            <a:off x="622598" y="804856"/>
            <a:ext cx="75179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4735"/>
            <a:ext cx="1585097" cy="68951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7627" y="1450440"/>
            <a:ext cx="3869431" cy="23296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1535" y="2133064"/>
            <a:ext cx="3603048" cy="36030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67817" y="2531465"/>
            <a:ext cx="22014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ОО не направили в</a:t>
            </a:r>
            <a:r>
              <a:rPr kumimoji="0" lang="ru-RU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установленный срок списки обучающихся, подлежащих ПМО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5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FFC859-C43A-48A3-B301-2595886E6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71" y="0"/>
            <a:ext cx="2592685" cy="6889305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EF439BB7-F8D4-4899-B313-2CBBB693B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48" y="302586"/>
            <a:ext cx="983889" cy="104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045687" y="6673280"/>
            <a:ext cx="1724689" cy="216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75126" y="1711129"/>
            <a:ext cx="1724689" cy="216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69A1DC13-9051-4A62-BCBB-D4EE677687A4}"/>
              </a:ext>
            </a:extLst>
          </p:cNvPr>
          <p:cNvCxnSpPr>
            <a:cxnSpLocks/>
          </p:cNvCxnSpPr>
          <p:nvPr/>
        </p:nvCxnSpPr>
        <p:spPr>
          <a:xfrm flipH="1">
            <a:off x="3214886" y="981522"/>
            <a:ext cx="7455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270471" y="333285"/>
            <a:ext cx="10873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ctr"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МЕДИЦИНСКИЕ ОСМОТРЫ</a:t>
            </a:r>
            <a:endParaRPr lang="ru-RU" sz="2800" b="1" dirty="0">
              <a:solidFill>
                <a:srgbClr val="285E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91550" y="4869954"/>
            <a:ext cx="19764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326 </a:t>
            </a:r>
          </a:p>
          <a:p>
            <a:pPr marL="0" marR="0" lvl="0" indent="0" algn="ct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р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одительских</a:t>
            </a:r>
          </a:p>
          <a:p>
            <a:pPr marL="0" marR="0" lvl="0" indent="0" algn="ct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собраний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pic>
        <p:nvPicPr>
          <p:cNvPr id="2050" name="Picture 2" descr="Доктор рисунок: векторные изображения и иллюстрации, которые можно скачать  бесплатно | Freepi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322" y="1678818"/>
            <a:ext cx="3716860" cy="371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183438" y="270971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749979" y="2032973"/>
            <a:ext cx="539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Подлежат прохождению ПМО - 8497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23755" y="3179274"/>
            <a:ext cx="5043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Собрано согласий - 5289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51947" y="4495047"/>
            <a:ext cx="5043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Прошли ПМО - 2977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28504">
            <a:off x="5375126" y="1385931"/>
            <a:ext cx="1554615" cy="155461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60299">
            <a:off x="5800631" y="2652473"/>
            <a:ext cx="1554615" cy="155461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633" y="3701868"/>
            <a:ext cx="1554615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>
            <a:extLst>
              <a:ext uri="{FF2B5EF4-FFF2-40B4-BE49-F238E27FC236}">
                <a16:creationId xmlns:a16="http://schemas.microsoft.com/office/drawing/2014/main" id="{025F45DA-8C07-4792-A372-26ADE369C1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001" t="26360" r="17983" b="72636"/>
          <a:stretch/>
        </p:blipFill>
        <p:spPr bwMode="auto">
          <a:xfrm rot="5400000" flipV="1">
            <a:off x="4613052" y="-2150917"/>
            <a:ext cx="4579160" cy="10590871"/>
          </a:xfrm>
          <a:prstGeom prst="rtTriangl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95596" y="4970254"/>
            <a:ext cx="56371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2000" i="1" dirty="0" smtClean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- </a:t>
            </a:r>
            <a:r>
              <a:rPr lang="ru-RU" sz="2000" i="1" dirty="0" smtClean="0">
                <a:solidFill>
                  <a:srgbClr val="006666"/>
                </a:solidFill>
                <a:ea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66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24 июня 1999 года № 120 - ФЗ «Об основах системы профилактики безнадзорности и правонарушений несовершеннолетних» (с изменениями и </a:t>
            </a:r>
            <a:r>
              <a:rPr lang="ru-RU" i="1" dirty="0" smtClean="0">
                <a:solidFill>
                  <a:srgbClr val="0066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дополнениями</a:t>
            </a:r>
            <a:endParaRPr lang="ru-RU" i="1" dirty="0">
              <a:solidFill>
                <a:srgbClr val="00666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1625" y="365485"/>
            <a:ext cx="1094890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2600" b="1" dirty="0" smtClean="0">
                <a:solidFill>
                  <a:srgbClr val="285E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НОРМАТИВНО – ПРАВОВЫЕ ДОКУМЕНТЫ</a:t>
            </a:r>
            <a:endParaRPr lang="ru-RU" sz="2600" b="1" dirty="0">
              <a:solidFill>
                <a:srgbClr val="285E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9A1DC13-9051-4A62-BCBB-D4EE677687A4}"/>
              </a:ext>
            </a:extLst>
          </p:cNvPr>
          <p:cNvCxnSpPr>
            <a:cxnSpLocks/>
          </p:cNvCxnSpPr>
          <p:nvPr/>
        </p:nvCxnSpPr>
        <p:spPr>
          <a:xfrm flipH="1">
            <a:off x="1486696" y="857928"/>
            <a:ext cx="72007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>
            <a:extLst>
              <a:ext uri="{FF2B5EF4-FFF2-40B4-BE49-F238E27FC236}">
                <a16:creationId xmlns:a16="http://schemas.microsoft.com/office/drawing/2014/main" id="{EF439BB7-F8D4-4899-B313-2CBBB693B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05" y="457839"/>
            <a:ext cx="983889" cy="104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58689" y="3652753"/>
            <a:ext cx="526045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000" dirty="0">
                <a:solidFill>
                  <a:srgbClr val="255793"/>
                </a:solidFill>
                <a:latin typeface="+mn-lt"/>
                <a:ea typeface="Times New Roman" panose="02020603050405020304" pitchFamily="18" charset="0"/>
              </a:rPr>
              <a:t>- </a:t>
            </a:r>
            <a:r>
              <a:rPr lang="ru-RU" i="1" dirty="0">
                <a:solidFill>
                  <a:srgbClr val="25579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7 июня 2013 года №120 - ФЗ «О внесении изменений в отдельные законодательные акты Российской Федерации по вопросам профилактики незаконного потребления наркотических средств и психотропных веществ</a:t>
            </a:r>
            <a:r>
              <a:rPr lang="ru-RU" i="1" dirty="0" smtClean="0">
                <a:solidFill>
                  <a:srgbClr val="25579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i="1" dirty="0">
              <a:solidFill>
                <a:srgbClr val="25579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endParaRPr lang="ru-RU" sz="2800" dirty="0">
              <a:solidFill>
                <a:srgbClr val="255793"/>
              </a:solidFill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8689" y="1754091"/>
            <a:ext cx="43822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2000" i="1" dirty="0">
                <a:solidFill>
                  <a:srgbClr val="006666"/>
                </a:solidFill>
                <a:latin typeface="+mj-lt"/>
                <a:ea typeface="Times New Roman" panose="02020603050405020304" pitchFamily="18" charset="0"/>
              </a:rPr>
              <a:t>- </a:t>
            </a:r>
            <a:r>
              <a:rPr lang="ru-RU" i="1" dirty="0">
                <a:solidFill>
                  <a:srgbClr val="0066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8 </a:t>
            </a:r>
            <a:r>
              <a:rPr lang="ru-RU" i="1" dirty="0" smtClean="0">
                <a:solidFill>
                  <a:srgbClr val="0066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января 1998 </a:t>
            </a:r>
            <a:r>
              <a:rPr lang="ru-RU" i="1" dirty="0">
                <a:solidFill>
                  <a:srgbClr val="0066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 №3-ФЗ «О наркотических средствах и психотропных веществах»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56749" y="820399"/>
            <a:ext cx="57632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28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28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29 декабря 2012 года № 273 - ФЗ «Об образовании в Российской Федерации</a:t>
            </a:r>
            <a:r>
              <a:rPr lang="ru-RU" sz="28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800" i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>
            <a:off x="5823186" y="2976965"/>
            <a:ext cx="6417" cy="1204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6030017" y="4956746"/>
            <a:ext cx="3311372" cy="8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8365645" y="3377447"/>
            <a:ext cx="3311372" cy="83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854524" y="2636281"/>
            <a:ext cx="6133484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Приказ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Российской Федерации от 20.02.2021 № 59 «Об утверждении Порядка проведения социально-психологического тестирования лиц, обучающихся в общеобразовательных организациях и профессиональных образовательных организациях»</a:t>
            </a:r>
          </a:p>
        </p:txBody>
      </p:sp>
    </p:spTree>
    <p:extLst>
      <p:ext uri="{BB962C8B-B14F-4D97-AF65-F5344CB8AC3E}">
        <p14:creationId xmlns:p14="http://schemas.microsoft.com/office/powerpoint/2010/main" val="81943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s://img.geliophoto.com/nsk2017/20_nsk2017.jpg">
            <a:extLst>
              <a:ext uri="{FF2B5EF4-FFF2-40B4-BE49-F238E27FC236}">
                <a16:creationId xmlns:a16="http://schemas.microsoft.com/office/drawing/2014/main" id="{F396E5E3-1DD2-48F2-BAB5-F3F1B727E0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68" b="6483"/>
          <a:stretch/>
        </p:blipFill>
        <p:spPr bwMode="auto">
          <a:xfrm>
            <a:off x="2158884" y="-22763"/>
            <a:ext cx="10143647" cy="689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Прямая соединительная линия 47"/>
          <p:cNvCxnSpPr/>
          <p:nvPr/>
        </p:nvCxnSpPr>
        <p:spPr>
          <a:xfrm>
            <a:off x="3384520" y="2926"/>
            <a:ext cx="2630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6109CFD-E775-4A3F-8AEF-60E765F6BA2C}"/>
              </a:ext>
            </a:extLst>
          </p:cNvPr>
          <p:cNvSpPr/>
          <p:nvPr/>
        </p:nvSpPr>
        <p:spPr>
          <a:xfrm>
            <a:off x="2007256" y="16556"/>
            <a:ext cx="631566" cy="6853701"/>
          </a:xfrm>
          <a:custGeom>
            <a:avLst/>
            <a:gdLst>
              <a:gd name="connsiteX0" fmla="*/ 0 w 631566"/>
              <a:gd name="connsiteY0" fmla="*/ 0 h 6853701"/>
              <a:gd name="connsiteX1" fmla="*/ 631566 w 631566"/>
              <a:gd name="connsiteY1" fmla="*/ 0 h 6853701"/>
              <a:gd name="connsiteX2" fmla="*/ 631566 w 631566"/>
              <a:gd name="connsiteY2" fmla="*/ 6853701 h 6853701"/>
              <a:gd name="connsiteX3" fmla="*/ 0 w 631566"/>
              <a:gd name="connsiteY3" fmla="*/ 6853701 h 6853701"/>
              <a:gd name="connsiteX4" fmla="*/ 0 w 631566"/>
              <a:gd name="connsiteY4" fmla="*/ 0 h 6853701"/>
              <a:gd name="connsiteX0" fmla="*/ 0 w 631566"/>
              <a:gd name="connsiteY0" fmla="*/ 0 h 6853701"/>
              <a:gd name="connsiteX1" fmla="*/ 475155 w 631566"/>
              <a:gd name="connsiteY1" fmla="*/ 204537 h 6853701"/>
              <a:gd name="connsiteX2" fmla="*/ 631566 w 631566"/>
              <a:gd name="connsiteY2" fmla="*/ 6853701 h 6853701"/>
              <a:gd name="connsiteX3" fmla="*/ 0 w 631566"/>
              <a:gd name="connsiteY3" fmla="*/ 6853701 h 6853701"/>
              <a:gd name="connsiteX4" fmla="*/ 0 w 631566"/>
              <a:gd name="connsiteY4" fmla="*/ 0 h 6853701"/>
              <a:gd name="connsiteX0" fmla="*/ 0 w 631566"/>
              <a:gd name="connsiteY0" fmla="*/ 0 h 6853701"/>
              <a:gd name="connsiteX1" fmla="*/ 330776 w 631566"/>
              <a:gd name="connsiteY1" fmla="*/ 541421 h 6853701"/>
              <a:gd name="connsiteX2" fmla="*/ 631566 w 631566"/>
              <a:gd name="connsiteY2" fmla="*/ 6853701 h 6853701"/>
              <a:gd name="connsiteX3" fmla="*/ 0 w 631566"/>
              <a:gd name="connsiteY3" fmla="*/ 6853701 h 6853701"/>
              <a:gd name="connsiteX4" fmla="*/ 0 w 631566"/>
              <a:gd name="connsiteY4" fmla="*/ 0 h 685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566" h="6853701">
                <a:moveTo>
                  <a:pt x="0" y="0"/>
                </a:moveTo>
                <a:lnTo>
                  <a:pt x="330776" y="541421"/>
                </a:lnTo>
                <a:lnTo>
                  <a:pt x="631566" y="6853701"/>
                </a:lnTo>
                <a:lnTo>
                  <a:pt x="0" y="6853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06FBFF-792E-4E91-BBF6-65476F8F62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98" y="0"/>
            <a:ext cx="2863682" cy="6889305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452869B-BDF4-4E0A-967A-8D0770E07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94" y="333450"/>
            <a:ext cx="1624012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AD47192-9774-47FC-9C12-709D0C3E4250}"/>
              </a:ext>
            </a:extLst>
          </p:cNvPr>
          <p:cNvSpPr/>
          <p:nvPr/>
        </p:nvSpPr>
        <p:spPr>
          <a:xfrm>
            <a:off x="2791081" y="1367879"/>
            <a:ext cx="95515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социально-психологического тестирования, проведенного в 2022/2023 учебном году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07040" y="4063499"/>
            <a:ext cx="90037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hangingPunct="0">
              <a:spcAft>
                <a:spcPts val="0"/>
              </a:spcAft>
            </a:pP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Тепанова Ольга Сергеевна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hangingPunct="0">
              <a:spcAft>
                <a:spcPts val="0"/>
              </a:spcAft>
            </a:pPr>
            <a:endParaRPr lang="ru-RU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 hangingPunct="0">
              <a:spcAft>
                <a:spcPts val="0"/>
              </a:spcAft>
            </a:pP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консультант  отдела воспитательной работы и дополнительного образования управления общего и дополнительного образования мэрии города Новосибирска 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029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2803" y="320234"/>
            <a:ext cx="108376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ctr">
              <a:spcAft>
                <a:spcPts val="0"/>
              </a:spcAft>
            </a:pPr>
            <a:r>
              <a:rPr lang="ru-RU" sz="2800" b="1" dirty="0" smtClean="0">
                <a:solidFill>
                  <a:srgbClr val="285E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08.01.1998 № 3 – ФЗ </a:t>
            </a:r>
          </a:p>
          <a:p>
            <a:pPr lvl="0" indent="450215" algn="ctr">
              <a:spcAft>
                <a:spcPts val="0"/>
              </a:spcAft>
            </a:pPr>
            <a:r>
              <a:rPr lang="ru-RU" sz="2800" b="1" dirty="0" smtClean="0">
                <a:solidFill>
                  <a:srgbClr val="285E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 наркотических средствах и психотропных веществах»</a:t>
            </a:r>
          </a:p>
          <a:p>
            <a:pPr lvl="0" indent="450215" algn="ctr">
              <a:spcAft>
                <a:spcPts val="0"/>
              </a:spcAft>
            </a:pPr>
            <a:r>
              <a:rPr lang="ru-RU" b="1" dirty="0" smtClean="0">
                <a:solidFill>
                  <a:srgbClr val="285E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(статья 53.4)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285EA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FFC859-C43A-48A3-B301-2595886E6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" y="0"/>
            <a:ext cx="2592685" cy="6889305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EF439BB7-F8D4-4899-B313-2CBBB693B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48" y="302586"/>
            <a:ext cx="983889" cy="104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045687" y="6673280"/>
            <a:ext cx="1724689" cy="216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75126" y="1711129"/>
            <a:ext cx="1724689" cy="216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69A1DC13-9051-4A62-BCBB-D4EE677687A4}"/>
              </a:ext>
            </a:extLst>
          </p:cNvPr>
          <p:cNvCxnSpPr>
            <a:cxnSpLocks/>
          </p:cNvCxnSpPr>
          <p:nvPr/>
        </p:nvCxnSpPr>
        <p:spPr>
          <a:xfrm flipH="1">
            <a:off x="2418957" y="1772143"/>
            <a:ext cx="5645866" cy="57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52780">
            <a:off x="4146637" y="3384461"/>
            <a:ext cx="3005259" cy="32921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935">
            <a:off x="8162676" y="3970470"/>
            <a:ext cx="2735907" cy="29435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5121" y="1566919"/>
            <a:ext cx="3606187" cy="24068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33670">
            <a:off x="2539392" y="3681191"/>
            <a:ext cx="1572904" cy="15790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389" y="2236991"/>
            <a:ext cx="3078829" cy="20490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64823" y="1821647"/>
            <a:ext cx="3752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МЕДИЦИНСКИЕ ОСМОТРЫ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12697">
            <a:off x="7883349" y="3001413"/>
            <a:ext cx="1944793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2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9221" y="341936"/>
            <a:ext cx="111477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ctr">
              <a:spcAft>
                <a:spcPts val="0"/>
              </a:spcAft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СОЦИАЛЬНО-ПСИХОЛОГИЧЕСКОЕ ТЕСТИРОВАНИЕ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285EA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FFC859-C43A-48A3-B301-2595886E6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" y="0"/>
            <a:ext cx="2592685" cy="6889305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EF439BB7-F8D4-4899-B313-2CBBB693B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48" y="302586"/>
            <a:ext cx="983889" cy="104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045687" y="6673280"/>
            <a:ext cx="1724689" cy="216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75126" y="1711129"/>
            <a:ext cx="1724689" cy="216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69A1DC13-9051-4A62-BCBB-D4EE677687A4}"/>
              </a:ext>
            </a:extLst>
          </p:cNvPr>
          <p:cNvCxnSpPr>
            <a:cxnSpLocks/>
          </p:cNvCxnSpPr>
          <p:nvPr/>
        </p:nvCxnSpPr>
        <p:spPr>
          <a:xfrm flipH="1">
            <a:off x="2278782" y="812360"/>
            <a:ext cx="7455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9282" y="1358129"/>
            <a:ext cx="4562306" cy="24712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3305" y="788747"/>
            <a:ext cx="4566510" cy="24735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2123" y="3557809"/>
            <a:ext cx="4816433" cy="34036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541388" y="452203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15.10.2022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548499">
            <a:off x="3317980" y="5551668"/>
            <a:ext cx="1572904" cy="157290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93349" y="525961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15.09.2022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6909529">
            <a:off x="9217722" y="4439766"/>
            <a:ext cx="2164268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8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2598" y="310340"/>
            <a:ext cx="111477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ctr">
              <a:spcAft>
                <a:spcPts val="0"/>
              </a:spcAft>
            </a:pP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СОЦИАЛЬНО-ПСИХОЛОГИЧЕСКОЕ ТЕСТИРОВАНИЕ</a:t>
            </a:r>
            <a:endParaRPr lang="ru-RU" sz="2800" b="1" dirty="0">
              <a:solidFill>
                <a:srgbClr val="285E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FFC859-C43A-48A3-B301-2595886E6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653" y="0"/>
            <a:ext cx="2592685" cy="6889305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EF439BB7-F8D4-4899-B313-2CBBB693B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48" y="302586"/>
            <a:ext cx="983889" cy="104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045687" y="6673280"/>
            <a:ext cx="1724689" cy="216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75126" y="1711129"/>
            <a:ext cx="1724689" cy="216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69A1DC13-9051-4A62-BCBB-D4EE677687A4}"/>
              </a:ext>
            </a:extLst>
          </p:cNvPr>
          <p:cNvCxnSpPr>
            <a:cxnSpLocks/>
          </p:cNvCxnSpPr>
          <p:nvPr/>
        </p:nvCxnSpPr>
        <p:spPr>
          <a:xfrm flipH="1">
            <a:off x="2468515" y="881633"/>
            <a:ext cx="7455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2851" y="1143900"/>
            <a:ext cx="6879019" cy="37907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46734" y="2047569"/>
            <a:ext cx="30963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платформа социально-психологического тестирования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2967" y="2095643"/>
            <a:ext cx="1572904" cy="15729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397418" y="5508347"/>
            <a:ext cx="5802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ПРОДЛЕНО ДО 15.11.2022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24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6720" y="5956842"/>
            <a:ext cx="539903" cy="635631"/>
          </a:xfrm>
          <a:prstGeom prst="rect">
            <a:avLst/>
          </a:prstGeom>
        </p:spPr>
      </p:pic>
      <p:sp>
        <p:nvSpPr>
          <p:cNvPr id="7191" name="TextBox 391"/>
          <p:cNvSpPr txBox="1">
            <a:spLocks noChangeArrowheads="1"/>
          </p:cNvSpPr>
          <p:nvPr/>
        </p:nvSpPr>
        <p:spPr bwMode="auto">
          <a:xfrm>
            <a:off x="9836961" y="5884680"/>
            <a:ext cx="2290439" cy="70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 smtClean="0">
                <a:solidFill>
                  <a:srgbClr val="1F4C9D"/>
                </a:solidFill>
                <a:latin typeface="Franklin Gothic Book" panose="020B0503020102020204" pitchFamily="34" charset="0"/>
              </a:rPr>
              <a:t>60491</a:t>
            </a:r>
            <a:endParaRPr lang="ru-RU" altLang="ru-RU" sz="4000" b="1" dirty="0">
              <a:solidFill>
                <a:srgbClr val="1F4C9D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192" name="TextBox 392"/>
          <p:cNvSpPr txBox="1">
            <a:spLocks noChangeArrowheads="1"/>
          </p:cNvSpPr>
          <p:nvPr/>
        </p:nvSpPr>
        <p:spPr bwMode="auto">
          <a:xfrm>
            <a:off x="9654725" y="6438506"/>
            <a:ext cx="2038085" cy="30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1F4C9D"/>
                </a:solidFill>
                <a:latin typeface="Franklin Gothic Book" panose="020B0503020102020204" pitchFamily="34" charset="0"/>
              </a:rPr>
              <a:t>Прошли тестирование</a:t>
            </a:r>
          </a:p>
        </p:txBody>
      </p:sp>
      <p:sp>
        <p:nvSpPr>
          <p:cNvPr id="7193" name="TextBox 393"/>
          <p:cNvSpPr txBox="1">
            <a:spLocks noChangeArrowheads="1"/>
          </p:cNvSpPr>
          <p:nvPr/>
        </p:nvSpPr>
        <p:spPr bwMode="auto">
          <a:xfrm>
            <a:off x="7192513" y="5838081"/>
            <a:ext cx="2165959" cy="70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 smtClean="0">
                <a:solidFill>
                  <a:srgbClr val="1F4C9D"/>
                </a:solidFill>
                <a:latin typeface="Franklin Gothic Book" panose="020B0503020102020204" pitchFamily="34" charset="0"/>
              </a:rPr>
              <a:t>61386</a:t>
            </a:r>
            <a:endParaRPr lang="ru-RU" altLang="ru-RU" sz="4000" b="1" dirty="0">
              <a:solidFill>
                <a:srgbClr val="1F4C9D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194" name="TextBox 396"/>
          <p:cNvSpPr txBox="1">
            <a:spLocks noChangeArrowheads="1"/>
          </p:cNvSpPr>
          <p:nvPr/>
        </p:nvSpPr>
        <p:spPr bwMode="auto">
          <a:xfrm>
            <a:off x="7308714" y="6426958"/>
            <a:ext cx="2039671" cy="30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1F4C9D"/>
                </a:solidFill>
                <a:latin typeface="Franklin Gothic Book" panose="020B0503020102020204" pitchFamily="34" charset="0"/>
              </a:rPr>
              <a:t>Получено согласий</a:t>
            </a:r>
          </a:p>
        </p:txBody>
      </p:sp>
      <p:pic>
        <p:nvPicPr>
          <p:cNvPr id="51" name="Рисунок 60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465" y="6040710"/>
            <a:ext cx="731292" cy="73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3154" y="5979647"/>
            <a:ext cx="777460" cy="763292"/>
          </a:xfrm>
          <a:prstGeom prst="rect">
            <a:avLst/>
          </a:prstGeom>
        </p:spPr>
      </p:pic>
      <p:sp>
        <p:nvSpPr>
          <p:cNvPr id="7197" name="TextBox 399"/>
          <p:cNvSpPr txBox="1">
            <a:spLocks noChangeArrowheads="1"/>
          </p:cNvSpPr>
          <p:nvPr/>
        </p:nvSpPr>
        <p:spPr bwMode="auto">
          <a:xfrm>
            <a:off x="4768581" y="5838081"/>
            <a:ext cx="2319035" cy="70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 smtClean="0">
                <a:solidFill>
                  <a:srgbClr val="1F4C9D"/>
                </a:solidFill>
                <a:latin typeface="Franklin Gothic Book" panose="020B0503020102020204" pitchFamily="34" charset="0"/>
              </a:rPr>
              <a:t>68525</a:t>
            </a:r>
            <a:endParaRPr lang="ru-RU" altLang="ru-RU" sz="4000" b="1" dirty="0">
              <a:solidFill>
                <a:srgbClr val="1F4C9D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198" name="TextBox 400"/>
          <p:cNvSpPr txBox="1">
            <a:spLocks noChangeArrowheads="1"/>
          </p:cNvSpPr>
          <p:nvPr/>
        </p:nvSpPr>
        <p:spPr bwMode="auto">
          <a:xfrm>
            <a:off x="4574025" y="6426957"/>
            <a:ext cx="2039672" cy="30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1F4C9D"/>
                </a:solidFill>
                <a:latin typeface="Franklin Gothic Book" panose="020B0503020102020204" pitchFamily="34" charset="0"/>
              </a:rPr>
              <a:t>Всего обучающихся 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7194" y="528057"/>
            <a:ext cx="899838" cy="845973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1"/>
          <p:cNvSpPr txBox="1"/>
          <p:nvPr/>
        </p:nvSpPr>
        <p:spPr bwMode="auto">
          <a:xfrm>
            <a:off x="4505642" y="303192"/>
            <a:ext cx="1504754" cy="9238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399" dirty="0" smtClean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190</a:t>
            </a:r>
            <a:endParaRPr lang="ru-RU" sz="5399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 bwMode="auto">
          <a:xfrm>
            <a:off x="4609111" y="1116245"/>
            <a:ext cx="1403848" cy="430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Образовательных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организаций </a:t>
            </a:r>
          </a:p>
        </p:txBody>
      </p:sp>
      <p:grpSp>
        <p:nvGrpSpPr>
          <p:cNvPr id="13" name="Группа 12"/>
          <p:cNvGrpSpPr/>
          <p:nvPr/>
        </p:nvGrpSpPr>
        <p:grpSpPr>
          <a:xfrm rot="16200000">
            <a:off x="4063405" y="-1248035"/>
            <a:ext cx="4591455" cy="9214535"/>
            <a:chOff x="8043187" y="2575843"/>
            <a:chExt cx="2668215" cy="333526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3187" y="2575843"/>
              <a:ext cx="2668215" cy="3335268"/>
            </a:xfrm>
            <a:prstGeom prst="rect">
              <a:avLst/>
            </a:prstGeom>
          </p:spPr>
        </p:pic>
        <p:grpSp>
          <p:nvGrpSpPr>
            <p:cNvPr id="10" name="Группа 9"/>
            <p:cNvGrpSpPr/>
            <p:nvPr/>
          </p:nvGrpSpPr>
          <p:grpSpPr>
            <a:xfrm>
              <a:off x="8611193" y="2812265"/>
              <a:ext cx="1509269" cy="2690037"/>
              <a:chOff x="8479252" y="2572577"/>
              <a:chExt cx="1428787" cy="2586236"/>
            </a:xfrm>
          </p:grpSpPr>
          <p:sp>
            <p:nvSpPr>
              <p:cNvPr id="9" name="TextBox 8"/>
              <p:cNvSpPr txBox="1"/>
              <p:nvPr/>
            </p:nvSpPr>
            <p:spPr>
              <a:xfrm rot="5400000">
                <a:off x="8920805" y="2744021"/>
                <a:ext cx="546071" cy="203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800" b="1" dirty="0">
                    <a:latin typeface="Franklin Gothic Book" panose="020B0503020102020204" pitchFamily="34" charset="0"/>
                  </a:rPr>
                  <a:t>Калининский 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 rot="5400000">
                <a:off x="8453160" y="2797301"/>
                <a:ext cx="527819" cy="355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ru-RU" sz="1800" b="1" dirty="0">
                    <a:latin typeface="Franklin Gothic Book" panose="020B0503020102020204" pitchFamily="34" charset="0"/>
                  </a:rPr>
                  <a:t>Центральный</a:t>
                </a:r>
              </a:p>
              <a:p>
                <a:pPr algn="r"/>
                <a:r>
                  <a:rPr lang="ru-RU" sz="1800" b="1" dirty="0">
                    <a:latin typeface="Franklin Gothic Book" panose="020B0503020102020204" pitchFamily="34" charset="0"/>
                  </a:rPr>
                  <a:t>округ 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 rot="5400000">
                <a:off x="9215286" y="2986125"/>
                <a:ext cx="539868" cy="203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800" b="1" dirty="0">
                    <a:latin typeface="Franklin Gothic Book" panose="020B0503020102020204" pitchFamily="34" charset="0"/>
                  </a:rPr>
                  <a:t>Дзержинский</a:t>
                </a:r>
                <a:r>
                  <a:rPr lang="ru-RU" sz="800" b="1" dirty="0">
                    <a:latin typeface="Franklin Gothic Book" panose="020B0503020102020204" pitchFamily="34" charset="0"/>
                  </a:rPr>
                  <a:t> </a:t>
                </a: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 rot="5400000">
                <a:off x="9246816" y="3559662"/>
                <a:ext cx="526770" cy="203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800" b="1" dirty="0" smtClean="0">
                    <a:latin typeface="Franklin Gothic Book" panose="020B0503020102020204" pitchFamily="34" charset="0"/>
                  </a:rPr>
                  <a:t>Октябрьский </a:t>
                </a:r>
                <a:endParaRPr lang="ru-RU" sz="1800" b="1"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 rot="5400000">
                <a:off x="8350125" y="3669474"/>
                <a:ext cx="461437" cy="203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800" b="1" dirty="0">
                    <a:latin typeface="Franklin Gothic Book" panose="020B0503020102020204" pitchFamily="34" charset="0"/>
                  </a:rPr>
                  <a:t>Ленинский </a:t>
                </a: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 rot="5400000">
                <a:off x="8728520" y="3982809"/>
                <a:ext cx="466457" cy="203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800" b="1" dirty="0">
                    <a:latin typeface="Franklin Gothic Book" panose="020B0503020102020204" pitchFamily="34" charset="0"/>
                  </a:rPr>
                  <a:t>Кировский 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 rot="5400000">
                <a:off x="9465180" y="4092010"/>
                <a:ext cx="665602" cy="2201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latin typeface="Franklin Gothic Book" panose="020B0503020102020204" pitchFamily="34" charset="0"/>
                  </a:rPr>
                  <a:t>Первомайский </a:t>
                </a: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 rot="5400000">
                <a:off x="9445165" y="4811845"/>
                <a:ext cx="473821" cy="2201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latin typeface="Franklin Gothic Book" panose="020B0503020102020204" pitchFamily="34" charset="0"/>
                  </a:rPr>
                  <a:t>Советский</a:t>
                </a:r>
                <a:r>
                  <a:rPr lang="ru-RU" sz="800" b="1" dirty="0">
                    <a:latin typeface="Franklin Gothic Book" panose="020B0503020102020204" pitchFamily="34" charset="0"/>
                  </a:rPr>
                  <a:t> </a:t>
                </a:r>
              </a:p>
            </p:txBody>
          </p:sp>
        </p:grpSp>
      </p:grpSp>
      <p:sp>
        <p:nvSpPr>
          <p:cNvPr id="91" name="TextBox 1"/>
          <p:cNvSpPr txBox="1">
            <a:spLocks noChangeArrowheads="1"/>
          </p:cNvSpPr>
          <p:nvPr/>
        </p:nvSpPr>
        <p:spPr bwMode="auto">
          <a:xfrm>
            <a:off x="6614618" y="235670"/>
            <a:ext cx="5025204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dirty="0" smtClean="0">
                <a:latin typeface="Franklin Gothic Book" panose="020B0503020102020204" pitchFamily="34" charset="0"/>
              </a:rPr>
              <a:t>город Новосибирск </a:t>
            </a:r>
            <a:endParaRPr lang="ru-RU" altLang="ru-RU" sz="3200" b="1" dirty="0">
              <a:latin typeface="Franklin Gothic Book" panose="020B05030201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661062" y="5271730"/>
            <a:ext cx="7232674" cy="314648"/>
            <a:chOff x="792248" y="5429663"/>
            <a:chExt cx="7233616" cy="314689"/>
          </a:xfrm>
        </p:grpSpPr>
        <p:sp>
          <p:nvSpPr>
            <p:cNvPr id="93" name="TextBox 1"/>
            <p:cNvSpPr txBox="1">
              <a:spLocks noChangeArrowheads="1"/>
            </p:cNvSpPr>
            <p:nvPr/>
          </p:nvSpPr>
          <p:spPr bwMode="auto">
            <a:xfrm>
              <a:off x="1824273" y="5447788"/>
              <a:ext cx="288000" cy="28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200" b="1" dirty="0">
                <a:latin typeface="Franklin Gothic Book" panose="020B0503020102020204" pitchFamily="34" charset="0"/>
              </a:endParaRPr>
            </a:p>
          </p:txBody>
        </p:sp>
        <p:sp>
          <p:nvSpPr>
            <p:cNvPr id="94" name="TextBox 1"/>
            <p:cNvSpPr txBox="1">
              <a:spLocks noChangeArrowheads="1"/>
            </p:cNvSpPr>
            <p:nvPr/>
          </p:nvSpPr>
          <p:spPr bwMode="auto">
            <a:xfrm>
              <a:off x="792248" y="5456352"/>
              <a:ext cx="288000" cy="288000"/>
            </a:xfrm>
            <a:prstGeom prst="rect">
              <a:avLst/>
            </a:prstGeom>
            <a:solidFill>
              <a:srgbClr val="00891F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200" b="1" dirty="0">
                <a:latin typeface="Franklin Gothic Book" panose="020B0503020102020204" pitchFamily="34" charset="0"/>
              </a:endParaRPr>
            </a:p>
          </p:txBody>
        </p:sp>
        <p:sp>
          <p:nvSpPr>
            <p:cNvPr id="95" name="TextBox 1"/>
            <p:cNvSpPr txBox="1">
              <a:spLocks noChangeArrowheads="1"/>
            </p:cNvSpPr>
            <p:nvPr/>
          </p:nvSpPr>
          <p:spPr bwMode="auto">
            <a:xfrm>
              <a:off x="3379938" y="5437552"/>
              <a:ext cx="288000" cy="288000"/>
            </a:xfrm>
            <a:prstGeom prst="rect">
              <a:avLst/>
            </a:prstGeom>
            <a:solidFill>
              <a:srgbClr val="00ABE4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200" b="1" dirty="0">
                <a:latin typeface="Franklin Gothic Book" panose="020B0503020102020204" pitchFamily="34" charset="0"/>
              </a:endParaRPr>
            </a:p>
          </p:txBody>
        </p:sp>
        <p:sp>
          <p:nvSpPr>
            <p:cNvPr id="96" name="TextBox 1"/>
            <p:cNvSpPr txBox="1">
              <a:spLocks noChangeArrowheads="1"/>
            </p:cNvSpPr>
            <p:nvPr/>
          </p:nvSpPr>
          <p:spPr bwMode="auto">
            <a:xfrm>
              <a:off x="6408709" y="5429663"/>
              <a:ext cx="288000" cy="28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200" b="1" dirty="0">
                <a:latin typeface="Franklin Gothic Book" panose="020B0503020102020204" pitchFamily="34" charset="0"/>
              </a:endParaRPr>
            </a:p>
          </p:txBody>
        </p:sp>
        <p:sp>
          <p:nvSpPr>
            <p:cNvPr id="97" name="TextBox 1"/>
            <p:cNvSpPr txBox="1">
              <a:spLocks noChangeArrowheads="1"/>
            </p:cNvSpPr>
            <p:nvPr/>
          </p:nvSpPr>
          <p:spPr bwMode="auto">
            <a:xfrm>
              <a:off x="4900481" y="5432052"/>
              <a:ext cx="288000" cy="288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200" b="1" dirty="0">
                <a:latin typeface="Franklin Gothic Book" panose="020B0503020102020204" pitchFamily="34" charset="0"/>
              </a:endParaRPr>
            </a:p>
          </p:txBody>
        </p:sp>
        <p:sp>
          <p:nvSpPr>
            <p:cNvPr id="98" name="TextBox 1"/>
            <p:cNvSpPr txBox="1">
              <a:spLocks noChangeArrowheads="1"/>
            </p:cNvSpPr>
            <p:nvPr/>
          </p:nvSpPr>
          <p:spPr bwMode="auto">
            <a:xfrm>
              <a:off x="983769" y="5461852"/>
              <a:ext cx="87252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b="1" dirty="0">
                  <a:latin typeface="Franklin Gothic Book" panose="020B0503020102020204" pitchFamily="34" charset="0"/>
                </a:rPr>
                <a:t>- от 95 %</a:t>
              </a:r>
            </a:p>
          </p:txBody>
        </p:sp>
        <p:sp>
          <p:nvSpPr>
            <p:cNvPr id="99" name="TextBox 1"/>
            <p:cNvSpPr txBox="1">
              <a:spLocks noChangeArrowheads="1"/>
            </p:cNvSpPr>
            <p:nvPr/>
          </p:nvSpPr>
          <p:spPr bwMode="auto">
            <a:xfrm>
              <a:off x="1997967" y="5443053"/>
              <a:ext cx="144362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b="1" dirty="0">
                  <a:latin typeface="Franklin Gothic Book" panose="020B0503020102020204" pitchFamily="34" charset="0"/>
                </a:rPr>
                <a:t>- от 91 % до 94 %</a:t>
              </a:r>
            </a:p>
          </p:txBody>
        </p:sp>
        <p:sp>
          <p:nvSpPr>
            <p:cNvPr id="100" name="TextBox 1"/>
            <p:cNvSpPr txBox="1">
              <a:spLocks noChangeArrowheads="1"/>
            </p:cNvSpPr>
            <p:nvPr/>
          </p:nvSpPr>
          <p:spPr bwMode="auto">
            <a:xfrm>
              <a:off x="3547259" y="5443053"/>
              <a:ext cx="144362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b="1" dirty="0">
                  <a:latin typeface="Franklin Gothic Book" panose="020B0503020102020204" pitchFamily="34" charset="0"/>
                </a:rPr>
                <a:t>- от 85 % до 90 %</a:t>
              </a:r>
            </a:p>
          </p:txBody>
        </p:sp>
        <p:sp>
          <p:nvSpPr>
            <p:cNvPr id="101" name="TextBox 1"/>
            <p:cNvSpPr txBox="1">
              <a:spLocks noChangeArrowheads="1"/>
            </p:cNvSpPr>
            <p:nvPr/>
          </p:nvSpPr>
          <p:spPr bwMode="auto">
            <a:xfrm>
              <a:off x="5064747" y="5435164"/>
              <a:ext cx="144362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b="1" dirty="0">
                  <a:latin typeface="Franklin Gothic Book" panose="020B0503020102020204" pitchFamily="34" charset="0"/>
                </a:rPr>
                <a:t>- от 80 % до 84 %</a:t>
              </a:r>
            </a:p>
          </p:txBody>
        </p:sp>
        <p:sp>
          <p:nvSpPr>
            <p:cNvPr id="102" name="TextBox 1"/>
            <p:cNvSpPr txBox="1">
              <a:spLocks noChangeArrowheads="1"/>
            </p:cNvSpPr>
            <p:nvPr/>
          </p:nvSpPr>
          <p:spPr bwMode="auto">
            <a:xfrm>
              <a:off x="6582235" y="5429663"/>
              <a:ext cx="144362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b="1" dirty="0">
                  <a:latin typeface="Franklin Gothic Book" panose="020B0503020102020204" pitchFamily="34" charset="0"/>
                </a:rPr>
                <a:t>- от 50 % до 60 %</a:t>
              </a:r>
            </a:p>
          </p:txBody>
        </p:sp>
      </p:grpSp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FCFFC859-C43A-48A3-B301-2595886E66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653" y="0"/>
            <a:ext cx="2592685" cy="6889305"/>
          </a:xfrm>
          <a:prstGeom prst="rect">
            <a:avLst/>
          </a:prstGeom>
        </p:spPr>
      </p:pic>
      <p:pic>
        <p:nvPicPr>
          <p:cNvPr id="105" name="Picture 3">
            <a:extLst>
              <a:ext uri="{FF2B5EF4-FFF2-40B4-BE49-F238E27FC236}">
                <a16:creationId xmlns:a16="http://schemas.microsoft.com/office/drawing/2014/main" id="{EF439BB7-F8D4-4899-B313-2CBBB693B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86" y="166540"/>
            <a:ext cx="983889" cy="104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20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Прямоугольник 96"/>
          <p:cNvSpPr/>
          <p:nvPr/>
        </p:nvSpPr>
        <p:spPr>
          <a:xfrm>
            <a:off x="9401336" y="182527"/>
            <a:ext cx="2477366" cy="1593387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72184" y="78011"/>
            <a:ext cx="1464298" cy="14785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1586" y="1041034"/>
            <a:ext cx="3595688" cy="1754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  <a:latin typeface="Franklin Gothic Demi Cond" panose="020B0706030402020204" pitchFamily="34" charset="0"/>
              </a:rPr>
              <a:t>ГРУППЫ</a:t>
            </a:r>
          </a:p>
          <a:p>
            <a:r>
              <a:rPr lang="ru-RU" sz="3600" b="1" dirty="0">
                <a:solidFill>
                  <a:schemeClr val="tx2"/>
                </a:solidFill>
                <a:latin typeface="Franklin Gothic Demi Cond" panose="020B0706030402020204" pitchFamily="34" charset="0"/>
              </a:rPr>
              <a:t>ПОВЫШЕННОГО ВНИМАНИЯ 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4027277" y="935851"/>
            <a:ext cx="5750239" cy="4447697"/>
            <a:chOff x="3335768" y="787399"/>
            <a:chExt cx="5597483" cy="52832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" name="Полилиния 7"/>
            <p:cNvSpPr/>
            <p:nvPr/>
          </p:nvSpPr>
          <p:spPr>
            <a:xfrm>
              <a:off x="4508909" y="787399"/>
              <a:ext cx="3251200" cy="3251200"/>
            </a:xfrm>
            <a:custGeom>
              <a:avLst/>
              <a:gdLst>
                <a:gd name="connsiteX0" fmla="*/ 0 w 3251200"/>
                <a:gd name="connsiteY0" fmla="*/ 1625600 h 3251200"/>
                <a:gd name="connsiteX1" fmla="*/ 1625600 w 3251200"/>
                <a:gd name="connsiteY1" fmla="*/ 0 h 3251200"/>
                <a:gd name="connsiteX2" fmla="*/ 3251200 w 3251200"/>
                <a:gd name="connsiteY2" fmla="*/ 1625600 h 3251200"/>
                <a:gd name="connsiteX3" fmla="*/ 1625600 w 3251200"/>
                <a:gd name="connsiteY3" fmla="*/ 3251200 h 3251200"/>
                <a:gd name="connsiteX4" fmla="*/ 0 w 3251200"/>
                <a:gd name="connsiteY4" fmla="*/ 1625600 h 325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1200" h="3251200">
                  <a:moveTo>
                    <a:pt x="0" y="1625600"/>
                  </a:moveTo>
                  <a:cubicBezTo>
                    <a:pt x="0" y="727806"/>
                    <a:pt x="727806" y="0"/>
                    <a:pt x="1625600" y="0"/>
                  </a:cubicBezTo>
                  <a:cubicBezTo>
                    <a:pt x="2523394" y="0"/>
                    <a:pt x="3251200" y="727806"/>
                    <a:pt x="3251200" y="1625600"/>
                  </a:cubicBezTo>
                  <a:cubicBezTo>
                    <a:pt x="3251200" y="2523394"/>
                    <a:pt x="2523394" y="3251200"/>
                    <a:pt x="1625600" y="3251200"/>
                  </a:cubicBezTo>
                  <a:cubicBezTo>
                    <a:pt x="727806" y="3251200"/>
                    <a:pt x="0" y="2523394"/>
                    <a:pt x="0" y="1625600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433438" tIns="568886" rIns="433437" bIns="1219041" numCol="1" spcCol="1270" anchor="ctr" anchorCtr="0">
              <a:noAutofit/>
            </a:bodyPr>
            <a:lstStyle/>
            <a:p>
              <a:pPr algn="ctr" defTabSz="1288921">
                <a:lnSpc>
                  <a:spcPct val="90000"/>
                </a:lnSpc>
                <a:spcAft>
                  <a:spcPct val="35000"/>
                </a:spcAft>
              </a:pPr>
              <a:endParaRPr lang="ru-RU" dirty="0">
                <a:latin typeface="Franklin Gothic Demi" panose="020B0703020102020204" pitchFamily="34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5682051" y="2819399"/>
              <a:ext cx="3251200" cy="3251200"/>
            </a:xfrm>
            <a:custGeom>
              <a:avLst/>
              <a:gdLst>
                <a:gd name="connsiteX0" fmla="*/ 0 w 3251200"/>
                <a:gd name="connsiteY0" fmla="*/ 1625600 h 3251200"/>
                <a:gd name="connsiteX1" fmla="*/ 1625600 w 3251200"/>
                <a:gd name="connsiteY1" fmla="*/ 0 h 3251200"/>
                <a:gd name="connsiteX2" fmla="*/ 3251200 w 3251200"/>
                <a:gd name="connsiteY2" fmla="*/ 1625600 h 3251200"/>
                <a:gd name="connsiteX3" fmla="*/ 1625600 w 3251200"/>
                <a:gd name="connsiteY3" fmla="*/ 3251200 h 3251200"/>
                <a:gd name="connsiteX4" fmla="*/ 0 w 3251200"/>
                <a:gd name="connsiteY4" fmla="*/ 1625600 h 325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1200" h="3251200">
                  <a:moveTo>
                    <a:pt x="0" y="1625600"/>
                  </a:moveTo>
                  <a:cubicBezTo>
                    <a:pt x="0" y="727806"/>
                    <a:pt x="727806" y="0"/>
                    <a:pt x="1625600" y="0"/>
                  </a:cubicBezTo>
                  <a:cubicBezTo>
                    <a:pt x="2523394" y="0"/>
                    <a:pt x="3251200" y="727806"/>
                    <a:pt x="3251200" y="1625600"/>
                  </a:cubicBezTo>
                  <a:cubicBezTo>
                    <a:pt x="3251200" y="2523394"/>
                    <a:pt x="2523394" y="3251200"/>
                    <a:pt x="1625600" y="3251200"/>
                  </a:cubicBezTo>
                  <a:cubicBezTo>
                    <a:pt x="727806" y="3251200"/>
                    <a:pt x="0" y="2523394"/>
                    <a:pt x="0" y="1625600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994196" tIns="839784" rIns="306115" bIns="623066" numCol="1" spcCol="1270" anchor="ctr" anchorCtr="0">
              <a:noAutofit/>
            </a:bodyPr>
            <a:lstStyle/>
            <a:p>
              <a:pPr algn="ctr" defTabSz="1288921">
                <a:lnSpc>
                  <a:spcPct val="90000"/>
                </a:lnSpc>
                <a:spcAft>
                  <a:spcPct val="35000"/>
                </a:spcAft>
              </a:pPr>
              <a:endParaRPr lang="ru-RU" dirty="0">
                <a:latin typeface="Franklin Gothic Demi" panose="020B0703020102020204" pitchFamily="34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3335768" y="2819399"/>
              <a:ext cx="3251200" cy="3251200"/>
            </a:xfrm>
            <a:custGeom>
              <a:avLst/>
              <a:gdLst>
                <a:gd name="connsiteX0" fmla="*/ 0 w 3251200"/>
                <a:gd name="connsiteY0" fmla="*/ 1625600 h 3251200"/>
                <a:gd name="connsiteX1" fmla="*/ 1625600 w 3251200"/>
                <a:gd name="connsiteY1" fmla="*/ 0 h 3251200"/>
                <a:gd name="connsiteX2" fmla="*/ 3251200 w 3251200"/>
                <a:gd name="connsiteY2" fmla="*/ 1625600 h 3251200"/>
                <a:gd name="connsiteX3" fmla="*/ 1625600 w 3251200"/>
                <a:gd name="connsiteY3" fmla="*/ 3251200 h 3251200"/>
                <a:gd name="connsiteX4" fmla="*/ 0 w 3251200"/>
                <a:gd name="connsiteY4" fmla="*/ 1625600 h 325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1200" h="3251200">
                  <a:moveTo>
                    <a:pt x="0" y="1625600"/>
                  </a:moveTo>
                  <a:cubicBezTo>
                    <a:pt x="0" y="727806"/>
                    <a:pt x="727806" y="0"/>
                    <a:pt x="1625600" y="0"/>
                  </a:cubicBezTo>
                  <a:cubicBezTo>
                    <a:pt x="2523394" y="0"/>
                    <a:pt x="3251200" y="727806"/>
                    <a:pt x="3251200" y="1625600"/>
                  </a:cubicBezTo>
                  <a:cubicBezTo>
                    <a:pt x="3251200" y="2523394"/>
                    <a:pt x="2523394" y="3251200"/>
                    <a:pt x="1625600" y="3251200"/>
                  </a:cubicBezTo>
                  <a:cubicBezTo>
                    <a:pt x="727806" y="3251200"/>
                    <a:pt x="0" y="2523394"/>
                    <a:pt x="0" y="1625600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06115" tIns="839784" rIns="994196" bIns="623066" numCol="1" spcCol="1270" anchor="ctr" anchorCtr="0">
              <a:noAutofit/>
            </a:bodyPr>
            <a:lstStyle/>
            <a:p>
              <a:pPr algn="ctr" defTabSz="1288921">
                <a:lnSpc>
                  <a:spcPct val="90000"/>
                </a:lnSpc>
                <a:spcAft>
                  <a:spcPct val="35000"/>
                </a:spcAft>
              </a:pPr>
              <a:endParaRPr lang="ru-RU" dirty="0">
                <a:latin typeface="Franklin Gothic Demi" panose="020B0703020102020204" pitchFamily="34" charset="0"/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699" y="2699799"/>
            <a:ext cx="676252" cy="6762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039" y="1762596"/>
            <a:ext cx="599729" cy="59972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5" y="3234061"/>
            <a:ext cx="719906" cy="719906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6646775" y="1767005"/>
            <a:ext cx="1845707" cy="738941"/>
            <a:chOff x="6730745" y="689001"/>
            <a:chExt cx="2537704" cy="890181"/>
          </a:xfrm>
        </p:grpSpPr>
        <p:sp>
          <p:nvSpPr>
            <p:cNvPr id="19" name="WordArt 4"/>
            <p:cNvSpPr>
              <a:spLocks noChangeArrowheads="1" noChangeShapeType="1" noTextEdit="1"/>
            </p:cNvSpPr>
            <p:nvPr/>
          </p:nvSpPr>
          <p:spPr bwMode="auto">
            <a:xfrm>
              <a:off x="8329960" y="1324657"/>
              <a:ext cx="938489" cy="254525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spc="50" dirty="0">
                  <a:ln w="11430"/>
                  <a:solidFill>
                    <a:srgbClr val="002060"/>
                  </a:solidFill>
                  <a:latin typeface="Palatino Linotype"/>
                </a:rPr>
                <a:t>2022г</a:t>
              </a:r>
            </a:p>
          </p:txBody>
        </p:sp>
        <p:sp>
          <p:nvSpPr>
            <p:cNvPr id="20" name="WordArt 4"/>
            <p:cNvSpPr>
              <a:spLocks noChangeArrowheads="1" noChangeShapeType="1" noTextEdit="1"/>
            </p:cNvSpPr>
            <p:nvPr/>
          </p:nvSpPr>
          <p:spPr bwMode="auto">
            <a:xfrm>
              <a:off x="7862394" y="689001"/>
              <a:ext cx="1111822" cy="41289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spc="50" dirty="0" smtClean="0">
                  <a:ln w="11430"/>
                  <a:solidFill>
                    <a:srgbClr val="C00000"/>
                  </a:solidFill>
                  <a:latin typeface="Palatino Linotype"/>
                </a:rPr>
                <a:t>3027</a:t>
              </a:r>
              <a:endParaRPr lang="ru-RU" sz="3600" b="1" kern="10" spc="50" dirty="0">
                <a:ln w="11430"/>
                <a:solidFill>
                  <a:srgbClr val="C00000"/>
                </a:solidFill>
                <a:latin typeface="Palatino Linotype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 bwMode="auto">
            <a:xfrm>
              <a:off x="6730745" y="1036203"/>
              <a:ext cx="1911638" cy="3030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8891" algn="ctr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ru-RU" sz="900" b="1" dirty="0">
                  <a:latin typeface="Franklin Gothic Book" panose="020B0503020102020204" pitchFamily="34" charset="0"/>
                </a:rPr>
                <a:t>ОБУЧАЮЩИХСЯ</a:t>
              </a:r>
              <a:endParaRPr lang="ru-RU" sz="9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6560500" y="1107283"/>
            <a:ext cx="2559426" cy="757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88921">
              <a:lnSpc>
                <a:spcPct val="90000"/>
              </a:lnSpc>
              <a:spcAft>
                <a:spcPct val="35000"/>
              </a:spcAft>
            </a:pPr>
            <a:r>
              <a:rPr lang="ru-RU" dirty="0">
                <a:latin typeface="Franklin Gothic Demi" panose="020B0703020102020204" pitchFamily="34" charset="0"/>
              </a:rPr>
              <a:t>СУИЦИДАЛЬНЫЙ РИСК </a:t>
            </a:r>
          </a:p>
        </p:txBody>
      </p:sp>
      <p:grpSp>
        <p:nvGrpSpPr>
          <p:cNvPr id="45" name="Группа 44"/>
          <p:cNvGrpSpPr/>
          <p:nvPr/>
        </p:nvGrpSpPr>
        <p:grpSpPr>
          <a:xfrm>
            <a:off x="9699181" y="1053112"/>
            <a:ext cx="2109696" cy="646294"/>
            <a:chOff x="6789257" y="2138026"/>
            <a:chExt cx="2485012" cy="758320"/>
          </a:xfrm>
        </p:grpSpPr>
        <p:sp>
          <p:nvSpPr>
            <p:cNvPr id="23" name="WordArt 4"/>
            <p:cNvSpPr>
              <a:spLocks noChangeArrowheads="1" noChangeShapeType="1" noTextEdit="1"/>
            </p:cNvSpPr>
            <p:nvPr/>
          </p:nvSpPr>
          <p:spPr bwMode="auto">
            <a:xfrm>
              <a:off x="8426291" y="2685173"/>
              <a:ext cx="847978" cy="211173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spc="50" dirty="0">
                  <a:ln w="11430"/>
                  <a:solidFill>
                    <a:schemeClr val="tx2"/>
                  </a:solidFill>
                  <a:latin typeface="Palatino Linotype"/>
                </a:rPr>
                <a:t>2020г</a:t>
              </a:r>
            </a:p>
          </p:txBody>
        </p:sp>
        <p:sp>
          <p:nvSpPr>
            <p:cNvPr id="24" name="WordArt 4"/>
            <p:cNvSpPr>
              <a:spLocks noChangeArrowheads="1" noChangeShapeType="1" noTextEdit="1"/>
            </p:cNvSpPr>
            <p:nvPr/>
          </p:nvSpPr>
          <p:spPr bwMode="auto">
            <a:xfrm>
              <a:off x="7314470" y="2172968"/>
              <a:ext cx="1111822" cy="412897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spc="50" dirty="0" smtClean="0">
                  <a:ln w="11430"/>
                  <a:solidFill>
                    <a:schemeClr val="accent2"/>
                  </a:solidFill>
                  <a:latin typeface="Palatino Linotype"/>
                </a:rPr>
                <a:t>2349</a:t>
              </a:r>
              <a:endParaRPr lang="ru-RU" sz="3600" b="1" kern="10" spc="50" dirty="0">
                <a:ln w="11430"/>
                <a:solidFill>
                  <a:schemeClr val="accent2"/>
                </a:solidFill>
                <a:latin typeface="Palatino Linotype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 bwMode="auto">
            <a:xfrm>
              <a:off x="7139209" y="2526801"/>
              <a:ext cx="1401431" cy="315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8891" algn="ctr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ru-RU" sz="1000" b="1" dirty="0">
                  <a:latin typeface="Franklin Gothic Book" panose="020B0503020102020204" pitchFamily="34" charset="0"/>
                </a:rPr>
                <a:t>ОБУЧАЮЩИХСЯ</a:t>
              </a:r>
              <a:endParaRPr lang="ru-RU" sz="1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6" name="Рисунок 13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DFFFF"/>
                </a:clrFrom>
                <a:clrTo>
                  <a:srgbClr val="FD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9257" y="2138026"/>
              <a:ext cx="509988" cy="482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Прямоугольник 28"/>
          <p:cNvSpPr/>
          <p:nvPr/>
        </p:nvSpPr>
        <p:spPr>
          <a:xfrm>
            <a:off x="5476797" y="2951483"/>
            <a:ext cx="1534827" cy="757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88921">
              <a:lnSpc>
                <a:spcPct val="90000"/>
              </a:lnSpc>
              <a:spcAft>
                <a:spcPct val="35000"/>
              </a:spcAft>
            </a:pPr>
            <a:r>
              <a:rPr lang="ru-RU" dirty="0">
                <a:latin typeface="Franklin Gothic Demi" panose="020B0703020102020204" pitchFamily="34" charset="0"/>
              </a:rPr>
              <a:t>ЯВНЫЙ РИСК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5289552" y="3833794"/>
            <a:ext cx="1859188" cy="599599"/>
            <a:chOff x="6730745" y="671233"/>
            <a:chExt cx="2556240" cy="722320"/>
          </a:xfrm>
        </p:grpSpPr>
        <p:sp>
          <p:nvSpPr>
            <p:cNvPr id="31" name="WordArt 4"/>
            <p:cNvSpPr>
              <a:spLocks noChangeArrowheads="1" noChangeShapeType="1" noTextEdit="1"/>
            </p:cNvSpPr>
            <p:nvPr/>
          </p:nvSpPr>
          <p:spPr bwMode="auto">
            <a:xfrm>
              <a:off x="8348495" y="1139028"/>
              <a:ext cx="938490" cy="254525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spc="50" dirty="0">
                  <a:ln w="11430"/>
                  <a:solidFill>
                    <a:srgbClr val="002060"/>
                  </a:solidFill>
                  <a:latin typeface="Palatino Linotype"/>
                </a:rPr>
                <a:t>2022г</a:t>
              </a:r>
            </a:p>
          </p:txBody>
        </p:sp>
        <p:sp>
          <p:nvSpPr>
            <p:cNvPr id="32" name="WordArt 4"/>
            <p:cNvSpPr>
              <a:spLocks noChangeArrowheads="1" noChangeShapeType="1" noTextEdit="1"/>
            </p:cNvSpPr>
            <p:nvPr/>
          </p:nvSpPr>
          <p:spPr bwMode="auto">
            <a:xfrm>
              <a:off x="7303794" y="671233"/>
              <a:ext cx="1111822" cy="412897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spc="50" dirty="0" smtClean="0">
                  <a:ln w="11430"/>
                  <a:solidFill>
                    <a:srgbClr val="C00000"/>
                  </a:solidFill>
                  <a:latin typeface="Palatino Linotype"/>
                </a:rPr>
                <a:t>612</a:t>
              </a:r>
              <a:endParaRPr lang="ru-RU" sz="3600" b="1" kern="10" spc="50" dirty="0">
                <a:ln w="11430"/>
                <a:solidFill>
                  <a:srgbClr val="C00000"/>
                </a:solidFill>
                <a:latin typeface="Palatino Linotype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 bwMode="auto">
            <a:xfrm>
              <a:off x="6730745" y="1036203"/>
              <a:ext cx="1911638" cy="3030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8891" algn="ctr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ru-RU" sz="900" b="1" dirty="0">
                  <a:latin typeface="Franklin Gothic Book" panose="020B0503020102020204" pitchFamily="34" charset="0"/>
                </a:rPr>
                <a:t>ОБУЧАЮЩИХСЯ</a:t>
              </a:r>
              <a:endParaRPr lang="ru-RU" sz="9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7604113" y="3834955"/>
            <a:ext cx="1859188" cy="599599"/>
            <a:chOff x="6730745" y="671233"/>
            <a:chExt cx="2556240" cy="722320"/>
          </a:xfrm>
        </p:grpSpPr>
        <p:sp>
          <p:nvSpPr>
            <p:cNvPr id="36" name="WordArt 4"/>
            <p:cNvSpPr>
              <a:spLocks noChangeArrowheads="1" noChangeShapeType="1" noTextEdit="1"/>
            </p:cNvSpPr>
            <p:nvPr/>
          </p:nvSpPr>
          <p:spPr bwMode="auto">
            <a:xfrm>
              <a:off x="8348495" y="1139028"/>
              <a:ext cx="938490" cy="254525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spc="50" dirty="0">
                  <a:ln w="11430"/>
                  <a:solidFill>
                    <a:srgbClr val="002060"/>
                  </a:solidFill>
                  <a:latin typeface="Palatino Linotype"/>
                </a:rPr>
                <a:t>2022г</a:t>
              </a:r>
            </a:p>
          </p:txBody>
        </p:sp>
        <p:sp>
          <p:nvSpPr>
            <p:cNvPr id="37" name="WordArt 4"/>
            <p:cNvSpPr>
              <a:spLocks noChangeArrowheads="1" noChangeShapeType="1" noTextEdit="1"/>
            </p:cNvSpPr>
            <p:nvPr/>
          </p:nvSpPr>
          <p:spPr bwMode="auto">
            <a:xfrm>
              <a:off x="7220997" y="671233"/>
              <a:ext cx="1388654" cy="412897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spc="50" dirty="0" smtClean="0">
                  <a:ln w="11430"/>
                  <a:solidFill>
                    <a:srgbClr val="C00000"/>
                  </a:solidFill>
                  <a:latin typeface="Palatino Linotype"/>
                </a:rPr>
                <a:t>8160</a:t>
              </a:r>
              <a:endParaRPr lang="ru-RU" sz="3600" b="1" kern="10" spc="50" dirty="0">
                <a:ln w="11430"/>
                <a:solidFill>
                  <a:srgbClr val="C00000"/>
                </a:solidFill>
                <a:latin typeface="Palatino Linotype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 bwMode="auto">
            <a:xfrm>
              <a:off x="6730745" y="1036203"/>
              <a:ext cx="1911638" cy="3030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8891" algn="ctr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ru-RU" sz="900" b="1" dirty="0">
                  <a:latin typeface="Franklin Gothic Book" panose="020B0503020102020204" pitchFamily="34" charset="0"/>
                </a:rPr>
                <a:t>ОБУЧАЮЩИХСЯ</a:t>
              </a:r>
              <a:endParaRPr lang="ru-RU" sz="9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7925881" y="3254492"/>
            <a:ext cx="194871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88921">
              <a:lnSpc>
                <a:spcPct val="90000"/>
              </a:lnSpc>
              <a:spcAft>
                <a:spcPct val="35000"/>
              </a:spcAft>
            </a:pPr>
            <a:r>
              <a:rPr lang="ru-RU" dirty="0">
                <a:latin typeface="Franklin Gothic Demi" panose="020B0703020102020204" pitchFamily="34" charset="0"/>
              </a:rPr>
              <a:t>ЛАТЕНТНЫЙ РИСК</a:t>
            </a:r>
          </a:p>
        </p:txBody>
      </p:sp>
      <p:grpSp>
        <p:nvGrpSpPr>
          <p:cNvPr id="61" name="Группа 60"/>
          <p:cNvGrpSpPr/>
          <p:nvPr/>
        </p:nvGrpSpPr>
        <p:grpSpPr>
          <a:xfrm>
            <a:off x="8684030" y="141611"/>
            <a:ext cx="671089" cy="1668323"/>
            <a:chOff x="7095876" y="28875"/>
            <a:chExt cx="671176" cy="1668540"/>
          </a:xfrm>
        </p:grpSpPr>
        <p:cxnSp>
          <p:nvCxnSpPr>
            <p:cNvPr id="52" name="Прямая соединительная линия 51"/>
            <p:cNvCxnSpPr/>
            <p:nvPr/>
          </p:nvCxnSpPr>
          <p:spPr>
            <a:xfrm flipV="1">
              <a:off x="7095876" y="299896"/>
              <a:ext cx="495596" cy="7266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flipV="1">
              <a:off x="7579439" y="301510"/>
              <a:ext cx="144000" cy="137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>
              <a:off x="7734257" y="28875"/>
              <a:ext cx="32795" cy="166854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Группа 61"/>
          <p:cNvGrpSpPr/>
          <p:nvPr/>
        </p:nvGrpSpPr>
        <p:grpSpPr>
          <a:xfrm flipV="1">
            <a:off x="8727637" y="5108147"/>
            <a:ext cx="652081" cy="1750201"/>
            <a:chOff x="7095876" y="-675143"/>
            <a:chExt cx="652166" cy="1750429"/>
          </a:xfrm>
        </p:grpSpPr>
        <p:cxnSp>
          <p:nvCxnSpPr>
            <p:cNvPr id="63" name="Прямая соединительная линия 62"/>
            <p:cNvCxnSpPr/>
            <p:nvPr/>
          </p:nvCxnSpPr>
          <p:spPr>
            <a:xfrm flipV="1">
              <a:off x="7095876" y="299896"/>
              <a:ext cx="495596" cy="72668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flipV="1">
              <a:off x="7579439" y="301510"/>
              <a:ext cx="144000" cy="137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flipH="1">
              <a:off x="7727303" y="-675143"/>
              <a:ext cx="20739" cy="1750429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Группа 65"/>
          <p:cNvGrpSpPr/>
          <p:nvPr/>
        </p:nvGrpSpPr>
        <p:grpSpPr>
          <a:xfrm flipH="1" flipV="1">
            <a:off x="5737513" y="5138766"/>
            <a:ext cx="638298" cy="1684009"/>
            <a:chOff x="7095876" y="-626327"/>
            <a:chExt cx="638381" cy="1684228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 flipV="1">
              <a:off x="7095876" y="299896"/>
              <a:ext cx="495596" cy="72668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flipV="1">
              <a:off x="7579439" y="301510"/>
              <a:ext cx="144000" cy="137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>
              <a:off x="7723439" y="-626327"/>
              <a:ext cx="10818" cy="168422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Прямоугольник 70"/>
          <p:cNvSpPr/>
          <p:nvPr/>
        </p:nvSpPr>
        <p:spPr>
          <a:xfrm>
            <a:off x="9434396" y="5170087"/>
            <a:ext cx="2477366" cy="1593387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2" name="Группа 71"/>
          <p:cNvGrpSpPr/>
          <p:nvPr/>
        </p:nvGrpSpPr>
        <p:grpSpPr>
          <a:xfrm>
            <a:off x="9884897" y="5821860"/>
            <a:ext cx="1583794" cy="418421"/>
            <a:chOff x="6789257" y="2138026"/>
            <a:chExt cx="2485012" cy="881495"/>
          </a:xfrm>
        </p:grpSpPr>
        <p:sp>
          <p:nvSpPr>
            <p:cNvPr id="73" name="WordArt 4"/>
            <p:cNvSpPr>
              <a:spLocks noChangeArrowheads="1" noChangeShapeType="1" noTextEdit="1"/>
            </p:cNvSpPr>
            <p:nvPr/>
          </p:nvSpPr>
          <p:spPr bwMode="auto">
            <a:xfrm>
              <a:off x="8426291" y="2685173"/>
              <a:ext cx="847978" cy="211173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spc="50" dirty="0">
                  <a:ln w="11430"/>
                  <a:solidFill>
                    <a:schemeClr val="tx2"/>
                  </a:solidFill>
                  <a:latin typeface="Palatino Linotype"/>
                </a:rPr>
                <a:t>2020г</a:t>
              </a:r>
            </a:p>
          </p:txBody>
        </p:sp>
        <p:sp>
          <p:nvSpPr>
            <p:cNvPr id="74" name="WordArt 4"/>
            <p:cNvSpPr>
              <a:spLocks noChangeArrowheads="1" noChangeShapeType="1" noTextEdit="1"/>
            </p:cNvSpPr>
            <p:nvPr/>
          </p:nvSpPr>
          <p:spPr bwMode="auto">
            <a:xfrm>
              <a:off x="7314470" y="2172968"/>
              <a:ext cx="1111822" cy="412897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spc="50" dirty="0" smtClean="0">
                  <a:ln w="11430"/>
                  <a:solidFill>
                    <a:schemeClr val="accent2"/>
                  </a:solidFill>
                  <a:latin typeface="Palatino Linotype"/>
                </a:rPr>
                <a:t>2695</a:t>
              </a:r>
              <a:endParaRPr lang="ru-RU" sz="3600" b="1" kern="10" spc="50" dirty="0">
                <a:ln w="11430"/>
                <a:solidFill>
                  <a:schemeClr val="accent2"/>
                </a:solidFill>
                <a:latin typeface="Palatino Linotype"/>
              </a:endParaRPr>
            </a:p>
          </p:txBody>
        </p:sp>
        <p:sp>
          <p:nvSpPr>
            <p:cNvPr id="75" name="Прямоугольник 74"/>
            <p:cNvSpPr/>
            <p:nvPr/>
          </p:nvSpPr>
          <p:spPr bwMode="auto">
            <a:xfrm>
              <a:off x="6986674" y="2526802"/>
              <a:ext cx="1553966" cy="492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8891" algn="ctr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ru-RU" sz="800" b="1" dirty="0">
                  <a:latin typeface="Franklin Gothic Book" panose="020B0503020102020204" pitchFamily="34" charset="0"/>
                </a:rPr>
                <a:t>ОБУЧАЮЩИХСЯ</a:t>
              </a:r>
              <a:endParaRPr lang="ru-RU" sz="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76" name="Рисунок 13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DFFFF"/>
                </a:clrFrom>
                <a:clrTo>
                  <a:srgbClr val="FD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9257" y="2138026"/>
              <a:ext cx="509988" cy="482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7" name="Группа 76"/>
          <p:cNvGrpSpPr/>
          <p:nvPr/>
        </p:nvGrpSpPr>
        <p:grpSpPr>
          <a:xfrm>
            <a:off x="10278384" y="6336566"/>
            <a:ext cx="1583794" cy="418421"/>
            <a:chOff x="6789257" y="2138026"/>
            <a:chExt cx="2485012" cy="881495"/>
          </a:xfrm>
        </p:grpSpPr>
        <p:sp>
          <p:nvSpPr>
            <p:cNvPr id="7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8426291" y="2685173"/>
              <a:ext cx="847978" cy="211173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spc="50" dirty="0">
                  <a:ln w="11430"/>
                  <a:solidFill>
                    <a:schemeClr val="tx2"/>
                  </a:solidFill>
                  <a:latin typeface="Palatino Linotype"/>
                </a:rPr>
                <a:t>2019г</a:t>
              </a:r>
            </a:p>
          </p:txBody>
        </p:sp>
        <p:sp>
          <p:nvSpPr>
            <p:cNvPr id="79" name="WordArt 4"/>
            <p:cNvSpPr>
              <a:spLocks noChangeArrowheads="1" noChangeShapeType="1" noTextEdit="1"/>
            </p:cNvSpPr>
            <p:nvPr/>
          </p:nvSpPr>
          <p:spPr bwMode="auto">
            <a:xfrm>
              <a:off x="7314470" y="2172968"/>
              <a:ext cx="1111822" cy="412897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spc="50" dirty="0" smtClean="0">
                  <a:ln w="11430"/>
                  <a:solidFill>
                    <a:schemeClr val="accent2"/>
                  </a:solidFill>
                  <a:latin typeface="Palatino Linotype"/>
                </a:rPr>
                <a:t>1474</a:t>
              </a:r>
              <a:endParaRPr lang="ru-RU" sz="3600" b="1" kern="10" spc="50" dirty="0">
                <a:ln w="11430"/>
                <a:solidFill>
                  <a:schemeClr val="accent2"/>
                </a:solidFill>
                <a:latin typeface="Palatino Linotype"/>
              </a:endParaRPr>
            </a:p>
          </p:txBody>
        </p:sp>
        <p:sp>
          <p:nvSpPr>
            <p:cNvPr id="80" name="Прямоугольник 79"/>
            <p:cNvSpPr/>
            <p:nvPr/>
          </p:nvSpPr>
          <p:spPr bwMode="auto">
            <a:xfrm>
              <a:off x="6973109" y="2526802"/>
              <a:ext cx="1567531" cy="492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8891" algn="ctr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ru-RU" sz="800" b="1" dirty="0">
                  <a:latin typeface="Franklin Gothic Book" panose="020B0503020102020204" pitchFamily="34" charset="0"/>
                </a:rPr>
                <a:t>ОБУЧАЮЩИХСЯ</a:t>
              </a:r>
              <a:endParaRPr lang="ru-RU" sz="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81" name="Рисунок 13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DFFFF"/>
                </a:clrFrom>
                <a:clrTo>
                  <a:srgbClr val="FD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9257" y="2138026"/>
              <a:ext cx="509988" cy="482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5" name="Прямоугольник 84"/>
          <p:cNvSpPr/>
          <p:nvPr/>
        </p:nvSpPr>
        <p:spPr>
          <a:xfrm>
            <a:off x="3186714" y="5206535"/>
            <a:ext cx="2477366" cy="1512247"/>
          </a:xfrm>
          <a:prstGeom prst="rect">
            <a:avLst/>
          </a:prstGeom>
          <a:solidFill>
            <a:srgbClr val="33CC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8" name="Группа 97"/>
          <p:cNvGrpSpPr/>
          <p:nvPr/>
        </p:nvGrpSpPr>
        <p:grpSpPr>
          <a:xfrm>
            <a:off x="9663062" y="358436"/>
            <a:ext cx="2109696" cy="646294"/>
            <a:chOff x="6789257" y="2138026"/>
            <a:chExt cx="2485012" cy="758320"/>
          </a:xfrm>
        </p:grpSpPr>
        <p:sp>
          <p:nvSpPr>
            <p:cNvPr id="99" name="WordArt 4"/>
            <p:cNvSpPr>
              <a:spLocks noChangeArrowheads="1" noChangeShapeType="1" noTextEdit="1"/>
            </p:cNvSpPr>
            <p:nvPr/>
          </p:nvSpPr>
          <p:spPr bwMode="auto">
            <a:xfrm>
              <a:off x="8426291" y="2685173"/>
              <a:ext cx="847978" cy="211173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spc="50" dirty="0">
                  <a:ln w="11430"/>
                  <a:solidFill>
                    <a:schemeClr val="tx2"/>
                  </a:solidFill>
                  <a:latin typeface="Palatino Linotype"/>
                </a:rPr>
                <a:t>2021г</a:t>
              </a:r>
            </a:p>
          </p:txBody>
        </p:sp>
        <p:sp>
          <p:nvSpPr>
            <p:cNvPr id="127" name="WordArt 4"/>
            <p:cNvSpPr>
              <a:spLocks noChangeArrowheads="1" noChangeShapeType="1" noTextEdit="1"/>
            </p:cNvSpPr>
            <p:nvPr/>
          </p:nvSpPr>
          <p:spPr bwMode="auto">
            <a:xfrm>
              <a:off x="7314470" y="2172968"/>
              <a:ext cx="1111822" cy="412897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spc="50" dirty="0" smtClean="0">
                  <a:ln w="11430"/>
                  <a:solidFill>
                    <a:schemeClr val="accent2"/>
                  </a:solidFill>
                  <a:latin typeface="Palatino Linotype"/>
                </a:rPr>
                <a:t>3082</a:t>
              </a:r>
              <a:endParaRPr lang="ru-RU" sz="3600" b="1" kern="10" spc="50" dirty="0">
                <a:ln w="11430"/>
                <a:solidFill>
                  <a:schemeClr val="accent2"/>
                </a:solidFill>
                <a:latin typeface="Palatino Linotype"/>
              </a:endParaRPr>
            </a:p>
          </p:txBody>
        </p:sp>
        <p:sp>
          <p:nvSpPr>
            <p:cNvPr id="128" name="Прямоугольник 127"/>
            <p:cNvSpPr/>
            <p:nvPr/>
          </p:nvSpPr>
          <p:spPr bwMode="auto">
            <a:xfrm>
              <a:off x="7139209" y="2526801"/>
              <a:ext cx="1401431" cy="315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8891" algn="ctr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ru-RU" sz="1000" b="1" dirty="0">
                  <a:latin typeface="Franklin Gothic Book" panose="020B0503020102020204" pitchFamily="34" charset="0"/>
                </a:rPr>
                <a:t>ОБУЧАЮЩИХСЯ</a:t>
              </a:r>
              <a:endParaRPr lang="ru-RU" sz="1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29" name="Рисунок 13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DFFFF"/>
                </a:clrFrom>
                <a:clrTo>
                  <a:srgbClr val="FD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9257" y="2138026"/>
              <a:ext cx="509988" cy="482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0" name="Группа 129"/>
          <p:cNvGrpSpPr/>
          <p:nvPr/>
        </p:nvGrpSpPr>
        <p:grpSpPr>
          <a:xfrm>
            <a:off x="9539855" y="5307154"/>
            <a:ext cx="1583794" cy="418421"/>
            <a:chOff x="6789257" y="2138026"/>
            <a:chExt cx="2485012" cy="881495"/>
          </a:xfrm>
        </p:grpSpPr>
        <p:sp>
          <p:nvSpPr>
            <p:cNvPr id="131" name="WordArt 4"/>
            <p:cNvSpPr>
              <a:spLocks noChangeArrowheads="1" noChangeShapeType="1" noTextEdit="1"/>
            </p:cNvSpPr>
            <p:nvPr/>
          </p:nvSpPr>
          <p:spPr bwMode="auto">
            <a:xfrm>
              <a:off x="8426291" y="2685173"/>
              <a:ext cx="847978" cy="211173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spc="50" dirty="0">
                  <a:ln w="11430"/>
                  <a:solidFill>
                    <a:schemeClr val="tx2"/>
                  </a:solidFill>
                  <a:latin typeface="Palatino Linotype"/>
                </a:rPr>
                <a:t>2021г</a:t>
              </a:r>
            </a:p>
          </p:txBody>
        </p:sp>
        <p:sp>
          <p:nvSpPr>
            <p:cNvPr id="132" name="WordArt 4"/>
            <p:cNvSpPr>
              <a:spLocks noChangeArrowheads="1" noChangeShapeType="1" noTextEdit="1"/>
            </p:cNvSpPr>
            <p:nvPr/>
          </p:nvSpPr>
          <p:spPr bwMode="auto">
            <a:xfrm>
              <a:off x="7314470" y="2172968"/>
              <a:ext cx="1111822" cy="412897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spc="50" dirty="0" smtClean="0">
                  <a:ln w="11430"/>
                  <a:solidFill>
                    <a:schemeClr val="accent2"/>
                  </a:solidFill>
                  <a:latin typeface="Palatino Linotype"/>
                </a:rPr>
                <a:t>2623</a:t>
              </a:r>
              <a:endParaRPr lang="ru-RU" sz="3600" b="1" kern="10" spc="50" dirty="0">
                <a:ln w="11430"/>
                <a:solidFill>
                  <a:schemeClr val="accent2"/>
                </a:solidFill>
                <a:latin typeface="Palatino Linotype"/>
              </a:endParaRPr>
            </a:p>
          </p:txBody>
        </p:sp>
        <p:sp>
          <p:nvSpPr>
            <p:cNvPr id="133" name="Прямоугольник 132"/>
            <p:cNvSpPr/>
            <p:nvPr/>
          </p:nvSpPr>
          <p:spPr bwMode="auto">
            <a:xfrm>
              <a:off x="6986674" y="2526802"/>
              <a:ext cx="1553966" cy="492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8891" algn="ctr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ru-RU" sz="800" b="1" dirty="0">
                  <a:latin typeface="Franklin Gothic Book" panose="020B0503020102020204" pitchFamily="34" charset="0"/>
                </a:rPr>
                <a:t>ОБУЧАЮЩИХСЯ</a:t>
              </a:r>
              <a:endParaRPr lang="ru-RU" sz="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34" name="Рисунок 13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DFFFF"/>
                </a:clrFrom>
                <a:clrTo>
                  <a:srgbClr val="FD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9257" y="2138026"/>
              <a:ext cx="509988" cy="482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5" name="Группа 134"/>
          <p:cNvGrpSpPr/>
          <p:nvPr/>
        </p:nvGrpSpPr>
        <p:grpSpPr>
          <a:xfrm>
            <a:off x="3628522" y="5735976"/>
            <a:ext cx="1583794" cy="418421"/>
            <a:chOff x="6789257" y="2138026"/>
            <a:chExt cx="2485012" cy="881495"/>
          </a:xfrm>
        </p:grpSpPr>
        <p:sp>
          <p:nvSpPr>
            <p:cNvPr id="136" name="WordArt 4"/>
            <p:cNvSpPr>
              <a:spLocks noChangeArrowheads="1" noChangeShapeType="1" noTextEdit="1"/>
            </p:cNvSpPr>
            <p:nvPr/>
          </p:nvSpPr>
          <p:spPr bwMode="auto">
            <a:xfrm>
              <a:off x="8426291" y="2685173"/>
              <a:ext cx="847978" cy="211173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spc="50" dirty="0">
                  <a:ln w="11430"/>
                  <a:solidFill>
                    <a:schemeClr val="tx2"/>
                  </a:solidFill>
                  <a:latin typeface="Palatino Linotype"/>
                </a:rPr>
                <a:t>2020г</a:t>
              </a:r>
            </a:p>
          </p:txBody>
        </p:sp>
        <p:sp>
          <p:nvSpPr>
            <p:cNvPr id="137" name="WordArt 4"/>
            <p:cNvSpPr>
              <a:spLocks noChangeArrowheads="1" noChangeShapeType="1" noTextEdit="1"/>
            </p:cNvSpPr>
            <p:nvPr/>
          </p:nvSpPr>
          <p:spPr bwMode="auto">
            <a:xfrm>
              <a:off x="7314470" y="2172968"/>
              <a:ext cx="1111822" cy="412897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spc="50" dirty="0" smtClean="0">
                  <a:ln w="11430"/>
                  <a:solidFill>
                    <a:schemeClr val="accent2"/>
                  </a:solidFill>
                  <a:latin typeface="Palatino Linotype"/>
                </a:rPr>
                <a:t>113</a:t>
              </a:r>
              <a:endParaRPr lang="ru-RU" sz="3600" b="1" kern="10" spc="50" dirty="0">
                <a:ln w="11430"/>
                <a:solidFill>
                  <a:schemeClr val="accent2"/>
                </a:solidFill>
                <a:latin typeface="Palatino Linotype"/>
              </a:endParaRPr>
            </a:p>
          </p:txBody>
        </p:sp>
        <p:sp>
          <p:nvSpPr>
            <p:cNvPr id="138" name="Прямоугольник 137"/>
            <p:cNvSpPr/>
            <p:nvPr/>
          </p:nvSpPr>
          <p:spPr bwMode="auto">
            <a:xfrm>
              <a:off x="6986674" y="2526802"/>
              <a:ext cx="1553966" cy="492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8891" algn="ctr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ru-RU" sz="800" b="1" dirty="0">
                  <a:latin typeface="Franklin Gothic Book" panose="020B0503020102020204" pitchFamily="34" charset="0"/>
                </a:rPr>
                <a:t>ОБУЧАЮЩИХСЯ</a:t>
              </a:r>
              <a:endParaRPr lang="ru-RU" sz="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39" name="Рисунок 13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DFFFF"/>
                </a:clrFrom>
                <a:clrTo>
                  <a:srgbClr val="FD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9257" y="2138026"/>
              <a:ext cx="509988" cy="482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0" name="Группа 139"/>
          <p:cNvGrpSpPr/>
          <p:nvPr/>
        </p:nvGrpSpPr>
        <p:grpSpPr>
          <a:xfrm>
            <a:off x="4022009" y="6250682"/>
            <a:ext cx="1583794" cy="418421"/>
            <a:chOff x="6789257" y="2138026"/>
            <a:chExt cx="2485012" cy="881495"/>
          </a:xfrm>
        </p:grpSpPr>
        <p:sp>
          <p:nvSpPr>
            <p:cNvPr id="141" name="WordArt 4"/>
            <p:cNvSpPr>
              <a:spLocks noChangeArrowheads="1" noChangeShapeType="1" noTextEdit="1"/>
            </p:cNvSpPr>
            <p:nvPr/>
          </p:nvSpPr>
          <p:spPr bwMode="auto">
            <a:xfrm>
              <a:off x="8426291" y="2685173"/>
              <a:ext cx="847978" cy="211173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spc="50" dirty="0">
                  <a:ln w="11430"/>
                  <a:solidFill>
                    <a:schemeClr val="tx2"/>
                  </a:solidFill>
                  <a:latin typeface="Palatino Linotype"/>
                </a:rPr>
                <a:t>2019г</a:t>
              </a:r>
            </a:p>
          </p:txBody>
        </p:sp>
        <p:sp>
          <p:nvSpPr>
            <p:cNvPr id="142" name="WordArt 4"/>
            <p:cNvSpPr>
              <a:spLocks noChangeArrowheads="1" noChangeShapeType="1" noTextEdit="1"/>
            </p:cNvSpPr>
            <p:nvPr/>
          </p:nvSpPr>
          <p:spPr bwMode="auto">
            <a:xfrm>
              <a:off x="7314470" y="2172968"/>
              <a:ext cx="1111822" cy="412897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spc="50" dirty="0" smtClean="0">
                  <a:ln w="11430"/>
                  <a:solidFill>
                    <a:schemeClr val="accent2"/>
                  </a:solidFill>
                  <a:latin typeface="Palatino Linotype"/>
                </a:rPr>
                <a:t>119</a:t>
              </a:r>
              <a:endParaRPr lang="ru-RU" sz="3600" b="1" kern="10" spc="50" dirty="0">
                <a:ln w="11430"/>
                <a:solidFill>
                  <a:schemeClr val="accent2"/>
                </a:solidFill>
                <a:latin typeface="Palatino Linotype"/>
              </a:endParaRPr>
            </a:p>
          </p:txBody>
        </p:sp>
        <p:sp>
          <p:nvSpPr>
            <p:cNvPr id="143" name="Прямоугольник 142"/>
            <p:cNvSpPr/>
            <p:nvPr/>
          </p:nvSpPr>
          <p:spPr bwMode="auto">
            <a:xfrm>
              <a:off x="6973109" y="2526802"/>
              <a:ext cx="1567531" cy="492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8891" algn="ctr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ru-RU" sz="800" b="1" dirty="0">
                  <a:latin typeface="Franklin Gothic Book" panose="020B0503020102020204" pitchFamily="34" charset="0"/>
                </a:rPr>
                <a:t>ОБУЧАЮЩИХСЯ</a:t>
              </a:r>
              <a:endParaRPr lang="ru-RU" sz="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44" name="Рисунок 13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DFFFF"/>
                </a:clrFrom>
                <a:clrTo>
                  <a:srgbClr val="FD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9257" y="2138026"/>
              <a:ext cx="509988" cy="482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5" name="Группа 144"/>
          <p:cNvGrpSpPr/>
          <p:nvPr/>
        </p:nvGrpSpPr>
        <p:grpSpPr>
          <a:xfrm>
            <a:off x="3283480" y="5221270"/>
            <a:ext cx="1583794" cy="418421"/>
            <a:chOff x="6789257" y="2138026"/>
            <a:chExt cx="2485012" cy="881495"/>
          </a:xfrm>
        </p:grpSpPr>
        <p:sp>
          <p:nvSpPr>
            <p:cNvPr id="146" name="WordArt 4"/>
            <p:cNvSpPr>
              <a:spLocks noChangeArrowheads="1" noChangeShapeType="1" noTextEdit="1"/>
            </p:cNvSpPr>
            <p:nvPr/>
          </p:nvSpPr>
          <p:spPr bwMode="auto">
            <a:xfrm>
              <a:off x="8426291" y="2685173"/>
              <a:ext cx="847978" cy="211173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spc="50" dirty="0">
                  <a:ln w="11430"/>
                  <a:solidFill>
                    <a:schemeClr val="tx2"/>
                  </a:solidFill>
                  <a:latin typeface="Palatino Linotype"/>
                </a:rPr>
                <a:t>2021г</a:t>
              </a:r>
            </a:p>
          </p:txBody>
        </p:sp>
        <p:sp>
          <p:nvSpPr>
            <p:cNvPr id="148" name="Прямоугольник 147"/>
            <p:cNvSpPr/>
            <p:nvPr/>
          </p:nvSpPr>
          <p:spPr bwMode="auto">
            <a:xfrm>
              <a:off x="6986674" y="2526802"/>
              <a:ext cx="1553966" cy="492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8891" algn="ctr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ru-RU" sz="800" b="1" dirty="0">
                  <a:latin typeface="Franklin Gothic Book" panose="020B0503020102020204" pitchFamily="34" charset="0"/>
                </a:rPr>
                <a:t>ОБУЧАЮЩИХСЯ</a:t>
              </a:r>
              <a:endParaRPr lang="ru-RU" sz="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49" name="Рисунок 13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DFFFF"/>
                </a:clrFrom>
                <a:clrTo>
                  <a:srgbClr val="FD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9257" y="2138026"/>
              <a:ext cx="509988" cy="482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0" name="Рисунок 149">
            <a:extLst>
              <a:ext uri="{FF2B5EF4-FFF2-40B4-BE49-F238E27FC236}">
                <a16:creationId xmlns:a16="http://schemas.microsoft.com/office/drawing/2014/main" id="{FCFFC859-C43A-48A3-B301-2595886E66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653" y="0"/>
            <a:ext cx="2592685" cy="6889305"/>
          </a:xfrm>
          <a:prstGeom prst="rect">
            <a:avLst/>
          </a:prstGeom>
        </p:spPr>
      </p:pic>
      <p:pic>
        <p:nvPicPr>
          <p:cNvPr id="151" name="Picture 3">
            <a:extLst>
              <a:ext uri="{FF2B5EF4-FFF2-40B4-BE49-F238E27FC236}">
                <a16:creationId xmlns:a16="http://schemas.microsoft.com/office/drawing/2014/main" id="{EF439BB7-F8D4-4899-B313-2CBBB693B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86" y="166540"/>
            <a:ext cx="983889" cy="104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2" name="WordArt 4"/>
          <p:cNvSpPr>
            <a:spLocks noChangeArrowheads="1" noChangeShapeType="1" noTextEdit="1"/>
          </p:cNvSpPr>
          <p:nvPr/>
        </p:nvSpPr>
        <p:spPr bwMode="auto">
          <a:xfrm>
            <a:off x="3595409" y="5265961"/>
            <a:ext cx="708607" cy="195991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spc="50" dirty="0" smtClean="0">
                <a:ln w="11430"/>
                <a:solidFill>
                  <a:schemeClr val="accent2"/>
                </a:solidFill>
                <a:latin typeface="Palatino Linotype"/>
              </a:rPr>
              <a:t>182</a:t>
            </a:r>
            <a:endParaRPr lang="ru-RU" sz="3600" b="1" kern="10" spc="50" dirty="0">
              <a:ln w="11430"/>
              <a:solidFill>
                <a:schemeClr val="accent2"/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72504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1" y="1241"/>
            <a:ext cx="12190413" cy="1134001"/>
          </a:xfrm>
          <a:solidFill>
            <a:srgbClr val="009999"/>
          </a:solidFill>
          <a:ln>
            <a:solidFill>
              <a:srgbClr val="00999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- ПСИХОЛОГИЧЕСКОЕ ТЕСТИРОВАНИЕ</a:t>
            </a:r>
            <a:b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неотъемлемый элемент плана воспитательной работы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58702" y="1557586"/>
            <a:ext cx="8208912" cy="14723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Позволяет осуществлять адресную, своевременную  и  качественную профилактику </a:t>
            </a:r>
            <a:endParaRPr lang="ru-RU" sz="2800" b="1" dirty="0">
              <a:ln>
                <a:solidFill>
                  <a:srgbClr val="FFC000"/>
                </a:solidFill>
              </a:ln>
              <a:solidFill>
                <a:prstClr val="black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702" y="1557586"/>
            <a:ext cx="1448994" cy="1492341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/>
          </p:nvPr>
        </p:nvGraphicFramePr>
        <p:xfrm>
          <a:off x="-1" y="2741931"/>
          <a:ext cx="12190413" cy="417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6988"/>
            <a:ext cx="981541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14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69A1DC13-9051-4A62-BCBB-D4EE677687A4}"/>
              </a:ext>
            </a:extLst>
          </p:cNvPr>
          <p:cNvCxnSpPr>
            <a:cxnSpLocks/>
          </p:cNvCxnSpPr>
          <p:nvPr/>
        </p:nvCxnSpPr>
        <p:spPr>
          <a:xfrm flipH="1">
            <a:off x="6600817" y="1337634"/>
            <a:ext cx="36004" cy="533252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3" name="Заголовок 4"/>
          <p:cNvSpPr txBox="1">
            <a:spLocks/>
          </p:cNvSpPr>
          <p:nvPr/>
        </p:nvSpPr>
        <p:spPr>
          <a:xfrm>
            <a:off x="55563" y="0"/>
            <a:ext cx="12190413" cy="1134001"/>
          </a:xfrm>
          <a:prstGeom prst="rect">
            <a:avLst/>
          </a:prstGeom>
          <a:solidFill>
            <a:srgbClr val="009999"/>
          </a:solidFill>
          <a:ln w="6350" cap="flat" cmpd="sng" algn="ctr">
            <a:solidFill>
              <a:srgbClr val="009999"/>
            </a:solidFill>
            <a:prstDash val="solid"/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 СПТ: перечень исследуемых показателей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8410" y="1199135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ИНТЕГРАТИВНАЯ ШКАЛА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582" y="1620454"/>
            <a:ext cx="5672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риска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социально-психологические условия, повышающие угрозу вероятности вовлечения в зависимое поведение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7426" y="2524817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СУБШКАЛЫ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582" y="2876770"/>
            <a:ext cx="62137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Качества, регулирующие взаимоотношения личности и социума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одобрении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Подверженность влиянию группы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аддиктивных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установок социума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Наркопотребление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социальном окружении*</a:t>
            </a:r>
          </a:p>
          <a:p>
            <a:pPr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Качества, влияющие на индивидуальные особенности поведения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Склонность к риску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Импульсивность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Тревожность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Фрустрация*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60645" y="1211949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ИНТЕГРАТИВНАЯ ШКАЛА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10597" y="1580911"/>
            <a:ext cx="5317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защиты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обстоятельства, повышающие социально-психологическую устойчивость к воздействию факторов риска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67400" y="252481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СУБШКАЛЫ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60645" y="3285778"/>
            <a:ext cx="48672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родителями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одноклассниками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активность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Самоконтроль поведения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Самоэффективность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60645" y="5806058"/>
            <a:ext cx="4723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- присутствует только в форме «В» и «С»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50" y="85398"/>
            <a:ext cx="987638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188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14461</TotalTime>
  <Words>1005</Words>
  <Application>Microsoft Office PowerPoint</Application>
  <PresentationFormat>Произвольный</PresentationFormat>
  <Paragraphs>187</Paragraphs>
  <Slides>20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33" baseType="lpstr">
      <vt:lpstr>Arial</vt:lpstr>
      <vt:lpstr>Book Antiqua</vt:lpstr>
      <vt:lpstr>Calibri</vt:lpstr>
      <vt:lpstr>Calibri Light</vt:lpstr>
      <vt:lpstr>Franklin Gothic Book</vt:lpstr>
      <vt:lpstr>Franklin Gothic Demi</vt:lpstr>
      <vt:lpstr>Franklin Gothic Demi Cond</vt:lpstr>
      <vt:lpstr>Palatino Linotype</vt:lpstr>
      <vt:lpstr>Times New Roman</vt:lpstr>
      <vt:lpstr>Verdana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СОЦИАЛЬНО - ПСИХОЛОГИЧЕСКОЕ ТЕСТИРОВАНИЕ  неотъемлемый элемент плана воспитательной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Дизайнер</dc:creator>
  <cp:lastModifiedBy>Тепанова Ольга Сергеевна</cp:lastModifiedBy>
  <cp:revision>1565</cp:revision>
  <cp:lastPrinted>2022-04-26T08:27:16Z</cp:lastPrinted>
  <dcterms:created xsi:type="dcterms:W3CDTF">2017-08-11T03:34:41Z</dcterms:created>
  <dcterms:modified xsi:type="dcterms:W3CDTF">2023-03-22T09:51:06Z</dcterms:modified>
</cp:coreProperties>
</file>